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5" r:id="rId2"/>
    <p:sldId id="256" r:id="rId3"/>
    <p:sldId id="262" r:id="rId4"/>
    <p:sldId id="261" r:id="rId5"/>
    <p:sldId id="259" r:id="rId6"/>
    <p:sldId id="260" r:id="rId7"/>
    <p:sldId id="263" r:id="rId8"/>
    <p:sldId id="277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82" r:id="rId17"/>
    <p:sldId id="275" r:id="rId18"/>
    <p:sldId id="279" r:id="rId19"/>
    <p:sldId id="280" r:id="rId20"/>
    <p:sldId id="276" r:id="rId21"/>
    <p:sldId id="283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1416" y="-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FCCD5-FD64-4B7C-B5F1-41277E4CD91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40702-54CC-4658-89B9-30457D13E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5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845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659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0591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6648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E3BFC4-D2AD-4101-A4D6-367DFB29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B1F3B9-DA10-483B-B67D-59965B36B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CFB181-66EB-43F9-9CBA-A93089013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BF37-9087-4D62-BA32-939548BDE60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BADA36-D710-4176-B9BE-74203123B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3B4D5D-4DBA-4508-8F14-E1CCFA404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D03B-41F6-4355-9CE2-2F8BB0064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C5BDD9-7860-4946-B01C-1A2D95A4A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6AFFB0D-859D-4B3C-AC95-0B983C32C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E9084F-90C0-4AEB-8034-5F789D6B6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BF37-9087-4D62-BA32-939548BDE60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97B49A-1754-4C87-9CE0-A4B187330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BD4767-7D1C-4542-A96D-69CECC7E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D03B-41F6-4355-9CE2-2F8BB0064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80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5BEF1AF-E463-40D6-A9F2-585E273A60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FBEE894-B0E6-44F6-B354-E6855544AC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CB148E-2910-4E76-A327-F7C6222E0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BF37-9087-4D62-BA32-939548BDE60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4F1775-54A5-4254-9258-B51B31391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268B52-058E-4910-A7AA-CF35AFDA1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D03B-41F6-4355-9CE2-2F8BB0064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27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3"/>
          <p:cNvGrpSpPr/>
          <p:nvPr/>
        </p:nvGrpSpPr>
        <p:grpSpPr>
          <a:xfrm>
            <a:off x="-113" y="1911"/>
            <a:ext cx="12192116" cy="6858064"/>
            <a:chOff x="32524" y="4599878"/>
            <a:chExt cx="4014438" cy="2258121"/>
          </a:xfrm>
        </p:grpSpPr>
        <p:sp>
          <p:nvSpPr>
            <p:cNvPr id="15" name="Google Shape;15;p3"/>
            <p:cNvSpPr/>
            <p:nvPr/>
          </p:nvSpPr>
          <p:spPr>
            <a:xfrm>
              <a:off x="32524" y="6104602"/>
              <a:ext cx="384717" cy="753397"/>
            </a:xfrm>
            <a:custGeom>
              <a:avLst/>
              <a:gdLst/>
              <a:ahLst/>
              <a:cxnLst/>
              <a:rect l="l" t="t" r="r" b="b"/>
              <a:pathLst>
                <a:path w="384717" h="753397" extrusionOk="0">
                  <a:moveTo>
                    <a:pt x="98270" y="213079"/>
                  </a:moveTo>
                  <a:cubicBezTo>
                    <a:pt x="62307" y="136115"/>
                    <a:pt x="29376" y="65507"/>
                    <a:pt x="0" y="0"/>
                  </a:cubicBezTo>
                  <a:lnTo>
                    <a:pt x="0" y="753397"/>
                  </a:lnTo>
                  <a:lnTo>
                    <a:pt x="384717" y="753397"/>
                  </a:lnTo>
                  <a:cubicBezTo>
                    <a:pt x="292469" y="629640"/>
                    <a:pt x="209462" y="451666"/>
                    <a:pt x="98270" y="2130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32524" y="4599878"/>
              <a:ext cx="4014438" cy="2258121"/>
            </a:xfrm>
            <a:custGeom>
              <a:avLst/>
              <a:gdLst/>
              <a:ahLst/>
              <a:cxnLst/>
              <a:rect l="l" t="t" r="r" b="b"/>
              <a:pathLst>
                <a:path w="4014438" h="2258121" extrusionOk="0">
                  <a:moveTo>
                    <a:pt x="0" y="0"/>
                  </a:moveTo>
                  <a:lnTo>
                    <a:pt x="0" y="663951"/>
                  </a:lnTo>
                  <a:cubicBezTo>
                    <a:pt x="122942" y="548013"/>
                    <a:pt x="321322" y="455472"/>
                    <a:pt x="605950" y="322744"/>
                  </a:cubicBezTo>
                  <a:cubicBezTo>
                    <a:pt x="1022867" y="128295"/>
                    <a:pt x="1254763" y="20197"/>
                    <a:pt x="1476624" y="100946"/>
                  </a:cubicBezTo>
                  <a:cubicBezTo>
                    <a:pt x="1698484" y="181695"/>
                    <a:pt x="1806602" y="413613"/>
                    <a:pt x="2000947" y="830508"/>
                  </a:cubicBezTo>
                  <a:cubicBezTo>
                    <a:pt x="2195292" y="1247404"/>
                    <a:pt x="2303493" y="1479321"/>
                    <a:pt x="2222745" y="1701161"/>
                  </a:cubicBezTo>
                  <a:cubicBezTo>
                    <a:pt x="2141996" y="1923000"/>
                    <a:pt x="1910099" y="2031160"/>
                    <a:pt x="1493204" y="2225567"/>
                  </a:cubicBezTo>
                  <a:lnTo>
                    <a:pt x="1423370" y="2258122"/>
                  </a:lnTo>
                  <a:lnTo>
                    <a:pt x="4014439" y="2258122"/>
                  </a:lnTo>
                  <a:lnTo>
                    <a:pt x="4014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4563967" y="3624633"/>
            <a:ext cx="67136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563967" y="5177567"/>
            <a:ext cx="6713600" cy="45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932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93BF34-EA7D-4FB3-8EED-259B53B3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4F113D-EEC3-4317-BDB0-BCDC3EF12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51B36C-6018-4359-A0C5-AB7905AC7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BF37-9087-4D62-BA32-939548BDE60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66D335-9EAA-4013-9F8C-028D45AB3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3E8FCA-112F-4E90-9E74-AEAA1DFC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D03B-41F6-4355-9CE2-2F8BB0064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5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A51374-A4DE-4E4D-AB21-B68AB5C1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FB2D37-2C1D-4656-A908-57E22E25F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F1BDA8-8A09-470A-A7B7-F0CEB631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BF37-9087-4D62-BA32-939548BDE60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8E59EA-B535-410A-9F2D-0A00FDDA9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68D9BA-61D9-412C-948C-03E67277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D03B-41F6-4355-9CE2-2F8BB0064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8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3AAF97-F81D-4761-A575-323A5A5A7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9D68C4-8F45-4020-BF8B-39DA8F6A1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41C941-B9E2-4C1E-9612-17991D3ED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3BF321-3188-4DD7-ACAF-DCD6CAFDA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BF37-9087-4D62-BA32-939548BDE60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C72319-1595-4E5C-BE72-47C7CB5B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2A379D-74FB-4BB1-9EE8-9E5FA2456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D03B-41F6-4355-9CE2-2F8BB0064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8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95C721-9500-4456-B31B-210FCF17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90D5C07-434E-4161-8A54-9916DBA1A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415220E-AA61-4AE6-9A04-9DBD8EB82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D0AC64-17AA-4ECD-9B25-AA093C0F0E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E9489AD-F31D-4B57-B48A-546BA63141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40C8171-8EF9-48DF-9496-A21AD7DF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BF37-9087-4D62-BA32-939548BDE60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6016B86-63B5-44DB-B63F-1CED3BA3B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1A88D8B-050A-476E-81EA-DD52D68D2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D03B-41F6-4355-9CE2-2F8BB0064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6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DF8935-D288-46F0-804A-19F781451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BC51E2D-548A-4536-8967-BA42088B7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BF37-9087-4D62-BA32-939548BDE60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EE48217-0B8C-4417-92AB-13E2A3FEB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628AAB2-263D-4D45-80A3-616DAADA2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D03B-41F6-4355-9CE2-2F8BB0064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44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205C252-C108-4C7D-B18E-E0EFA4E03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BF37-9087-4D62-BA32-939548BDE60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651D186-36FF-4FEE-BD77-15A3030CB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773FF6-378E-4A77-A606-A6ACD8BC2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D03B-41F6-4355-9CE2-2F8BB0064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47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4FEFE6-947A-41B5-9B11-9A587938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DF64DC-C0C1-401E-8CC0-16AF69A27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C62FE6D-715D-4F97-9376-170C42374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CC8F8A-1667-4033-AFD8-3C7A7F740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BF37-9087-4D62-BA32-939548BDE60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BAD835-7803-4555-B0E1-529869BE3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7BF1FB6-F7AB-458B-936D-7EC35B5B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D03B-41F6-4355-9CE2-2F8BB0064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9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DDC9AE-0C54-404B-87E0-86AF9F5B5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01BC0FE-279C-4E39-8112-ADB0E823D4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DE9DAA6-5427-4E76-852A-19E85F43A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1D9928-3242-4F8A-A563-BF9878BDA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BF37-9087-4D62-BA32-939548BDE60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A45369B-0B7E-4867-9820-1647DDAF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FC50B4-19C9-41E6-A440-F4F4C683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D03B-41F6-4355-9CE2-2F8BB0064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0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E43EC43-289B-4406-9FB1-78C2EF08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0DBA31A-4F2C-446C-BCE2-9C20ED901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AD3511-1637-42C7-A96F-2D7F11E51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3BF37-9087-4D62-BA32-939548BDE60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976808-1B1D-4659-BD60-811316CA05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16A832-1507-494A-B70B-9DBAEE32F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6D03B-41F6-4355-9CE2-2F8BB0064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3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791570" y="764275"/>
            <a:ext cx="4694830" cy="4148919"/>
          </a:xfrm>
          <a:prstGeom prst="ellipse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0099"/>
              </a:solidFill>
            </a:endParaRPr>
          </a:p>
        </p:txBody>
      </p:sp>
      <p:pic>
        <p:nvPicPr>
          <p:cNvPr id="4" name="Picture 2" descr="C:\Users\Lenovo\Downloads\WhatsApp Image 2021-02-12 at 20.53.3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37" y="-163773"/>
            <a:ext cx="7751929" cy="745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Lenovo\Desktop\PicsArt_02-12-09.08.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924"/>
            <a:ext cx="12192000" cy="763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enovo\Downloads\WhatsApp Image 2021-02-12 at 20.53.33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2" t="77783" b="18473"/>
          <a:stretch/>
        </p:blipFill>
        <p:spPr bwMode="auto">
          <a:xfrm>
            <a:off x="7972425" y="5715000"/>
            <a:ext cx="2266949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376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0705" y="1269553"/>
            <a:ext cx="6713600" cy="2893398"/>
          </a:xfrm>
        </p:spPr>
        <p:txBody>
          <a:bodyPr/>
          <a:lstStyle/>
          <a:p>
            <a:r>
              <a:rPr lang="id-ID" sz="20000" dirty="0" smtClean="0">
                <a:solidFill>
                  <a:srgbClr val="FFC000"/>
                </a:solidFill>
              </a:rPr>
              <a:t>|</a:t>
            </a:r>
            <a:endParaRPr lang="en-US" sz="20000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96152" y="2411452"/>
            <a:ext cx="6713600" cy="1453661"/>
          </a:xfrm>
        </p:spPr>
        <p:txBody>
          <a:bodyPr/>
          <a:lstStyle/>
          <a:p>
            <a:pPr marL="285750" indent="-285750">
              <a:buClr>
                <a:schemeClr val="dk1"/>
              </a:buClr>
              <a:buSzPts val="1100"/>
              <a:buFontTx/>
              <a:buChar char="-"/>
            </a:pPr>
            <a:r>
              <a:rPr lang="en-US" sz="2000" b="1" dirty="0" err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Pra</a:t>
            </a:r>
            <a:r>
              <a:rPr lang="en-US" sz="2000" b="1" dirty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Menulis</a:t>
            </a:r>
            <a:endParaRPr lang="en-US" sz="2000" b="1" dirty="0">
              <a:solidFill>
                <a:schemeClr val="tx1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marL="285750" indent="-285750">
              <a:buClr>
                <a:schemeClr val="dk1"/>
              </a:buClr>
              <a:buSzPts val="1100"/>
              <a:buFontTx/>
              <a:buChar char="-"/>
            </a:pPr>
            <a:endParaRPr lang="en-US" sz="2000" b="1" dirty="0">
              <a:solidFill>
                <a:schemeClr val="tx1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marL="285750" indent="-285750">
              <a:buClr>
                <a:schemeClr val="dk1"/>
              </a:buClr>
              <a:buSzPts val="1100"/>
              <a:buFontTx/>
              <a:buChar char="-"/>
            </a:pPr>
            <a:r>
              <a:rPr lang="en-US" sz="2000" b="1" dirty="0" err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Memulai</a:t>
            </a:r>
            <a:r>
              <a:rPr lang="en-US" sz="2000" b="1" dirty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Menulis</a:t>
            </a:r>
            <a:endParaRPr lang="en-US" sz="2000" b="1" dirty="0">
              <a:solidFill>
                <a:schemeClr val="tx1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marL="285750" indent="-285750">
              <a:buClr>
                <a:schemeClr val="dk1"/>
              </a:buClr>
              <a:buSzPts val="1100"/>
              <a:buFontTx/>
              <a:buChar char="-"/>
            </a:pPr>
            <a:endParaRPr lang="en-US" sz="2000" b="1" dirty="0">
              <a:solidFill>
                <a:schemeClr val="tx1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marL="285750" indent="-285750">
              <a:buClr>
                <a:schemeClr val="dk1"/>
              </a:buClr>
              <a:buSzPts val="1100"/>
              <a:buFontTx/>
              <a:buChar char="-"/>
            </a:pPr>
            <a:r>
              <a:rPr lang="en-US" sz="2000" b="1" dirty="0" err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Setelah</a:t>
            </a:r>
            <a:r>
              <a:rPr lang="en-US" sz="2000" b="1" dirty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Menulis</a:t>
            </a:r>
            <a:endParaRPr lang="id-ID" sz="2000" b="1" dirty="0">
              <a:solidFill>
                <a:schemeClr val="tx1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635388" y="1438980"/>
            <a:ext cx="58943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0" dirty="0"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rPr>
              <a:t>3 </a:t>
            </a:r>
            <a:r>
              <a:rPr lang="id-ID" sz="8000" dirty="0"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rPr>
              <a:t>Tahapan Menulis</a:t>
            </a:r>
            <a:endParaRPr lang="en-US" sz="8000" dirty="0">
              <a:latin typeface="Encode Sans Semi Condensed SemiBold"/>
              <a:ea typeface="Encode Sans Semi Condensed SemiBold"/>
              <a:cs typeface="Encode Sans Semi Condensed SemiBold"/>
              <a:sym typeface="Encode Sans Semi Condensed SemiBold"/>
            </a:endParaRPr>
          </a:p>
        </p:txBody>
      </p:sp>
      <p:pic>
        <p:nvPicPr>
          <p:cNvPr id="5" name="Picture 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8"/>
          <a:stretch>
            <a:fillRect/>
          </a:stretch>
        </p:blipFill>
        <p:spPr bwMode="auto">
          <a:xfrm rot="368474">
            <a:off x="9756143" y="4084031"/>
            <a:ext cx="1822783" cy="2437881"/>
          </a:xfrm>
          <a:prstGeom prst="rect">
            <a:avLst/>
          </a:prstGeom>
          <a:noFill/>
          <a:ln>
            <a:noFill/>
          </a:ln>
          <a:effectLst>
            <a:outerShdw dist="139700" dir="2700017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0" t="9050" r="12900" b="9052"/>
          <a:stretch>
            <a:fillRect/>
          </a:stretch>
        </p:blipFill>
        <p:spPr bwMode="auto">
          <a:xfrm rot="21048488">
            <a:off x="8312688" y="4105386"/>
            <a:ext cx="1590675" cy="2365375"/>
          </a:xfrm>
          <a:prstGeom prst="rect">
            <a:avLst/>
          </a:prstGeom>
          <a:noFill/>
          <a:ln>
            <a:noFill/>
          </a:ln>
          <a:effectLst>
            <a:outerShdw dist="139700" dir="2700017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939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1;p17"/>
          <p:cNvSpPr txBox="1">
            <a:spLocks/>
          </p:cNvSpPr>
          <p:nvPr/>
        </p:nvSpPr>
        <p:spPr>
          <a:xfrm>
            <a:off x="2385319" y="1223471"/>
            <a:ext cx="5035200" cy="11598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rPr lang="en-US" dirty="0" err="1" smtClean="0">
                <a:latin typeface="Adobe Gothic Std B" pitchFamily="34" charset="-128"/>
                <a:ea typeface="Adobe Gothic Std B" pitchFamily="34" charset="-128"/>
              </a:rPr>
              <a:t>Pra</a:t>
            </a:r>
            <a:r>
              <a:rPr lang="en-US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dirty="0" err="1" smtClean="0">
                <a:latin typeface="Adobe Gothic Std B" pitchFamily="34" charset="-128"/>
                <a:ea typeface="Adobe Gothic Std B" pitchFamily="34" charset="-128"/>
              </a:rPr>
              <a:t>Menulis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5" name="Google Shape;92;p17"/>
          <p:cNvSpPr txBox="1">
            <a:spLocks/>
          </p:cNvSpPr>
          <p:nvPr/>
        </p:nvSpPr>
        <p:spPr>
          <a:xfrm>
            <a:off x="2385318" y="2388171"/>
            <a:ext cx="7221819" cy="3420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lv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 panose="020B0604020202020204" pitchFamily="34" charset="0"/>
              <a:buNone/>
              <a:defRPr sz="2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</a:pPr>
            <a:r>
              <a:rPr lang="id-ID" dirty="0" smtClean="0"/>
              <a:t>Informasi-informasi yang akan ditulis</a:t>
            </a:r>
            <a:endParaRPr lang="id-ID" dirty="0"/>
          </a:p>
        </p:txBody>
      </p:sp>
      <p:sp>
        <p:nvSpPr>
          <p:cNvPr id="6" name="Google Shape;77;p15">
            <a:extLst>
              <a:ext uri="{FF2B5EF4-FFF2-40B4-BE49-F238E27FC236}">
                <a16:creationId xmlns:a16="http://schemas.microsoft.com/office/drawing/2014/main" xmlns="" id="{C9BDA1E1-6E6F-48AD-ACAD-D2BE4721862C}"/>
              </a:ext>
            </a:extLst>
          </p:cNvPr>
          <p:cNvSpPr txBox="1">
            <a:spLocks/>
          </p:cNvSpPr>
          <p:nvPr/>
        </p:nvSpPr>
        <p:spPr>
          <a:xfrm>
            <a:off x="2711754" y="3142659"/>
            <a:ext cx="3736477" cy="30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None/>
              <a:defRPr sz="20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arla"/>
              <a:buNone/>
              <a:defRPr sz="30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arla"/>
              <a:buNone/>
              <a:defRPr sz="30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arla"/>
              <a:buNone/>
              <a:defRPr sz="30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arla"/>
              <a:buNone/>
              <a:defRPr sz="30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arla"/>
              <a:buNone/>
              <a:defRPr sz="30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arla"/>
              <a:buNone/>
              <a:defRPr sz="30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arla"/>
              <a:buNone/>
              <a:defRPr sz="30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3000"/>
              <a:buFont typeface="Karla"/>
              <a:buNone/>
              <a:defRPr sz="30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285750" indent="-285750"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id-ID" sz="1800" b="1" dirty="0">
                <a:solidFill>
                  <a:schemeClr val="tx1"/>
                </a:solidFill>
              </a:rPr>
              <a:t>Melakukan riset</a:t>
            </a:r>
            <a:r>
              <a:rPr lang="en-US" sz="1800" b="1" dirty="0">
                <a:solidFill>
                  <a:schemeClr val="tx1"/>
                </a:solidFill>
              </a:rPr>
              <a:t>/</a:t>
            </a:r>
            <a:r>
              <a:rPr lang="en-US" sz="1800" b="1" dirty="0" err="1">
                <a:solidFill>
                  <a:schemeClr val="tx1"/>
                </a:solidFill>
              </a:rPr>
              <a:t>penelitan</a:t>
            </a:r>
            <a:endParaRPr lang="en-US" sz="1800" b="1" dirty="0">
              <a:solidFill>
                <a:schemeClr val="tx1"/>
              </a:solidFill>
            </a:endParaRPr>
          </a:p>
          <a:p>
            <a:pPr marL="0" indent="0">
              <a:buClr>
                <a:schemeClr val="dk1"/>
              </a:buClr>
              <a:buSzPts val="1100"/>
            </a:pPr>
            <a:r>
              <a:rPr lang="id-ID" sz="1800" b="1" dirty="0">
                <a:solidFill>
                  <a:schemeClr val="tx1"/>
                </a:solidFill>
              </a:rPr>
              <a:t>	</a:t>
            </a:r>
          </a:p>
          <a:p>
            <a:pPr marL="285750" indent="-285750"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id-ID" sz="1800" b="1" dirty="0">
                <a:solidFill>
                  <a:schemeClr val="tx1"/>
                </a:solidFill>
              </a:rPr>
              <a:t>Menentukan Topik</a:t>
            </a:r>
          </a:p>
          <a:p>
            <a:pPr marL="0" indent="0">
              <a:buClr>
                <a:schemeClr val="dk1"/>
              </a:buClr>
              <a:buSzPts val="1100"/>
            </a:pPr>
            <a:r>
              <a:rPr lang="id-ID" sz="1800" b="1" dirty="0">
                <a:solidFill>
                  <a:schemeClr val="tx1"/>
                </a:solidFill>
              </a:rPr>
              <a:t>	</a:t>
            </a:r>
          </a:p>
          <a:p>
            <a:pPr marL="285750" indent="-285750"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id-ID" sz="1800" b="1" dirty="0">
                <a:solidFill>
                  <a:schemeClr val="tx1"/>
                </a:solidFill>
              </a:rPr>
              <a:t>Membatasi Ruang Lingkupnya</a:t>
            </a:r>
          </a:p>
          <a:p>
            <a:pPr marL="0" indent="0">
              <a:buClr>
                <a:schemeClr val="dk1"/>
              </a:buClr>
              <a:buSzPts val="1100"/>
            </a:pPr>
            <a:r>
              <a:rPr lang="id-ID" sz="1800" b="1" dirty="0">
                <a:solidFill>
                  <a:schemeClr val="tx1"/>
                </a:solidFill>
              </a:rPr>
              <a:t>	</a:t>
            </a:r>
          </a:p>
          <a:p>
            <a:pPr marL="285750" indent="-285750"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id-ID" sz="1800" b="1" dirty="0">
                <a:solidFill>
                  <a:schemeClr val="tx1"/>
                </a:solidFill>
              </a:rPr>
              <a:t>Tentukan Tujuan </a:t>
            </a:r>
            <a:r>
              <a:rPr lang="id-ID" sz="1800" b="1" dirty="0" err="1">
                <a:solidFill>
                  <a:schemeClr val="tx1"/>
                </a:solidFill>
              </a:rPr>
              <a:t>Kepenulisan</a:t>
            </a:r>
            <a:endParaRPr lang="id-ID" sz="1800" b="1" dirty="0">
              <a:solidFill>
                <a:schemeClr val="tx1"/>
              </a:solidFill>
            </a:endParaRPr>
          </a:p>
        </p:txBody>
      </p:sp>
      <p:sp>
        <p:nvSpPr>
          <p:cNvPr id="7" name="Google Shape;77;p15">
            <a:extLst>
              <a:ext uri="{FF2B5EF4-FFF2-40B4-BE49-F238E27FC236}">
                <a16:creationId xmlns:a16="http://schemas.microsoft.com/office/drawing/2014/main" xmlns="" id="{807AC5A1-1B3B-4FEE-9D93-6B8AB5E581B4}"/>
              </a:ext>
            </a:extLst>
          </p:cNvPr>
          <p:cNvSpPr txBox="1">
            <a:spLocks/>
          </p:cNvSpPr>
          <p:nvPr/>
        </p:nvSpPr>
        <p:spPr>
          <a:xfrm>
            <a:off x="6512425" y="3724611"/>
            <a:ext cx="2631575" cy="201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▪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id-ID" sz="2400" u="sng" dirty="0"/>
              <a:t>Menemukan </a:t>
            </a:r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id-ID" sz="2400" u="sng" dirty="0"/>
              <a:t>Ide</a:t>
            </a:r>
          </a:p>
        </p:txBody>
      </p:sp>
      <p:sp>
        <p:nvSpPr>
          <p:cNvPr id="8" name="Google Shape;77;p15">
            <a:extLst>
              <a:ext uri="{FF2B5EF4-FFF2-40B4-BE49-F238E27FC236}">
                <a16:creationId xmlns:a16="http://schemas.microsoft.com/office/drawing/2014/main" xmlns="" id="{9B24BDC9-E012-45DE-A30A-55D028293A47}"/>
              </a:ext>
            </a:extLst>
          </p:cNvPr>
          <p:cNvSpPr txBox="1">
            <a:spLocks/>
          </p:cNvSpPr>
          <p:nvPr/>
        </p:nvSpPr>
        <p:spPr>
          <a:xfrm>
            <a:off x="6269285" y="2730171"/>
            <a:ext cx="676285" cy="30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▪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r>
              <a:rPr lang="id-ID" sz="16000" dirty="0">
                <a:latin typeface="+mj-lt"/>
                <a:ea typeface="MS Mincho" panose="02020609040205080304" pitchFamily="49" charset="-128"/>
              </a:rPr>
              <a:t>}</a:t>
            </a:r>
          </a:p>
        </p:txBody>
      </p:sp>
      <p:sp>
        <p:nvSpPr>
          <p:cNvPr id="9" name="Google Shape;93;p17"/>
          <p:cNvSpPr/>
          <p:nvPr/>
        </p:nvSpPr>
        <p:spPr>
          <a:xfrm>
            <a:off x="1081427" y="1838047"/>
            <a:ext cx="1030250" cy="25515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Encode Sans Semi Condensed"/>
              </a:rPr>
              <a:t>1</a:t>
            </a:r>
          </a:p>
        </p:txBody>
      </p:sp>
      <p:pic>
        <p:nvPicPr>
          <p:cNvPr id="10" name="Picture 1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9" t="861" r="17239" b="861"/>
          <a:stretch>
            <a:fillRect/>
          </a:stretch>
        </p:blipFill>
        <p:spPr bwMode="auto">
          <a:xfrm rot="870302">
            <a:off x="9437790" y="3552139"/>
            <a:ext cx="1987803" cy="2598926"/>
          </a:xfrm>
          <a:prstGeom prst="rect">
            <a:avLst/>
          </a:prstGeom>
          <a:noFill/>
          <a:ln>
            <a:noFill/>
          </a:ln>
          <a:effectLst>
            <a:outerShdw dist="139700" dir="2700017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264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3;p17"/>
          <p:cNvSpPr/>
          <p:nvPr/>
        </p:nvSpPr>
        <p:spPr>
          <a:xfrm>
            <a:off x="768946" y="1391244"/>
            <a:ext cx="1534533" cy="287959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dirty="0">
                <a:solidFill>
                  <a:schemeClr val="accent1">
                    <a:lumMod val="50000"/>
                  </a:schemeClr>
                </a:solidFill>
                <a:latin typeface="Encode Sans Semi Condensed"/>
              </a:rPr>
              <a:t>2</a:t>
            </a:r>
            <a:endParaRPr b="1" i="0" dirty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Encode Sans Semi Condensed"/>
            </a:endParaRPr>
          </a:p>
        </p:txBody>
      </p:sp>
      <p:sp>
        <p:nvSpPr>
          <p:cNvPr id="9" name="Google Shape;91;p17"/>
          <p:cNvSpPr txBox="1">
            <a:spLocks/>
          </p:cNvSpPr>
          <p:nvPr/>
        </p:nvSpPr>
        <p:spPr>
          <a:xfrm>
            <a:off x="2567149" y="530419"/>
            <a:ext cx="8787787" cy="11598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rPr lang="en-US" dirty="0" err="1" smtClean="0">
                <a:latin typeface="Adobe Gothic Std B" pitchFamily="34" charset="-128"/>
                <a:ea typeface="Adobe Gothic Std B" pitchFamily="34" charset="-128"/>
              </a:rPr>
              <a:t>Mulai</a:t>
            </a:r>
            <a:r>
              <a:rPr lang="en-US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dirty="0" err="1" smtClean="0">
                <a:latin typeface="Adobe Gothic Std B" pitchFamily="34" charset="-128"/>
                <a:ea typeface="Adobe Gothic Std B" pitchFamily="34" charset="-128"/>
              </a:rPr>
              <a:t>Menulis</a:t>
            </a: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" name="Google Shape;92;p17"/>
          <p:cNvSpPr txBox="1">
            <a:spLocks/>
          </p:cNvSpPr>
          <p:nvPr/>
        </p:nvSpPr>
        <p:spPr>
          <a:xfrm>
            <a:off x="2567150" y="1695119"/>
            <a:ext cx="5035200" cy="3420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lv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 panose="020B0604020202020204" pitchFamily="34" charset="0"/>
              <a:buNone/>
              <a:defRPr sz="2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</a:pPr>
            <a:r>
              <a:rPr lang="id-ID" dirty="0" smtClean="0"/>
              <a:t>Mulai dari mana?</a:t>
            </a:r>
            <a:endParaRPr lang="id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09811B5-1414-49FB-ADDD-84AF58CE7486}"/>
              </a:ext>
            </a:extLst>
          </p:cNvPr>
          <p:cNvSpPr txBox="1"/>
          <p:nvPr/>
        </p:nvSpPr>
        <p:spPr>
          <a:xfrm>
            <a:off x="2567149" y="2330470"/>
            <a:ext cx="585393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id-ID" sz="2000" b="1" dirty="0" smtClean="0"/>
              <a:t>Judul buku/tulisan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v"/>
            </a:pPr>
            <a:endParaRPr lang="id-ID" sz="2000" b="1" dirty="0" smtClean="0"/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tabLst>
                <a:tab pos="355600" algn="l"/>
              </a:tabLst>
            </a:pPr>
            <a:r>
              <a:rPr lang="id-ID" sz="2000" b="1" dirty="0" smtClean="0"/>
              <a:t>	</a:t>
            </a:r>
            <a:r>
              <a:rPr lang="id-ID" sz="2000" dirty="0" smtClean="0">
                <a:solidFill>
                  <a:schemeClr val="bg2">
                    <a:lumMod val="25000"/>
                  </a:schemeClr>
                </a:solidFill>
              </a:rPr>
              <a:t>Usahakan judul buku atau tulisan memiliki 	lebih dari satu makna, bahasa asing, ikonik, 	dan gampang diingat,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tabLst>
                <a:tab pos="355600" algn="l"/>
              </a:tabLst>
            </a:pPr>
            <a:r>
              <a:rPr lang="id-ID" sz="2000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id-ID" sz="2000" b="1" dirty="0" smtClean="0">
                <a:solidFill>
                  <a:schemeClr val="bg2">
                    <a:lumMod val="25000"/>
                  </a:schemeClr>
                </a:solidFill>
              </a:rPr>
              <a:t>contoh</a:t>
            </a:r>
            <a:r>
              <a:rPr lang="id-ID" sz="2000" dirty="0" smtClean="0">
                <a:solidFill>
                  <a:schemeClr val="bg2">
                    <a:lumMod val="25000"/>
                  </a:schemeClr>
                </a:solidFill>
              </a:rPr>
              <a:t>: Veni  Vidi Santri, I(m)possible,  Kerjakan 	Doamu Doakan Kerjamu.</a:t>
            </a:r>
            <a:endParaRPr lang="id-ID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d-ID" sz="2000" b="1" dirty="0" smtClean="0"/>
              <a:t>	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id-ID" sz="2000" b="1" dirty="0" smtClean="0"/>
              <a:t>Kalimat pertama apa</a:t>
            </a:r>
            <a:r>
              <a:rPr lang="id-ID" sz="2000" b="1" dirty="0"/>
              <a:t>? Awali dengan tanda </a:t>
            </a:r>
            <a:r>
              <a:rPr lang="id-ID" sz="2000" b="1" dirty="0" smtClean="0"/>
              <a:t>tanya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v"/>
            </a:pPr>
            <a:endParaRPr lang="id-ID" sz="2000" b="1" dirty="0"/>
          </a:p>
          <a:p>
            <a:pPr marL="430784" lvl="1" indent="0">
              <a:spcBef>
                <a:spcPts val="0"/>
              </a:spcBef>
              <a:buClr>
                <a:srgbClr val="EEEAEA"/>
              </a:buClr>
              <a:buSzPts val="2000"/>
              <a:buNone/>
              <a:defRPr/>
            </a:pPr>
            <a:r>
              <a:rPr lang="id-ID" sz="2000" dirty="0" smtClean="0">
                <a:solidFill>
                  <a:schemeClr val="bg2">
                    <a:lumMod val="25000"/>
                  </a:schemeClr>
                </a:solidFill>
              </a:rPr>
              <a:t>Ajaklah </a:t>
            </a:r>
            <a:r>
              <a:rPr lang="id-ID" sz="2000" dirty="0">
                <a:solidFill>
                  <a:schemeClr val="bg2">
                    <a:lumMod val="25000"/>
                  </a:schemeClr>
                </a:solidFill>
              </a:rPr>
              <a:t>pembaca agar sampai pada gagasan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</a:rPr>
              <a:t>dengan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</a:rPr>
              <a:t>menggunakan</a:t>
            </a:r>
            <a:r>
              <a:rPr lang="id-ID" sz="2000" dirty="0">
                <a:solidFill>
                  <a:schemeClr val="bg2">
                    <a:lumMod val="25000"/>
                  </a:schemeClr>
                </a:solidFill>
              </a:rPr>
              <a:t> pertanyaan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</a:rPr>
              <a:t>pertanyaan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Karla"/>
              <a:sym typeface="Karla"/>
            </a:endParaRPr>
          </a:p>
        </p:txBody>
      </p:sp>
      <p:pic>
        <p:nvPicPr>
          <p:cNvPr id="1026" name="Picture 2" descr="C:\Users\Lenovo\Downloads\Logika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625" y="2494574"/>
            <a:ext cx="2369311" cy="355253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567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3;p17"/>
          <p:cNvSpPr/>
          <p:nvPr/>
        </p:nvSpPr>
        <p:spPr>
          <a:xfrm>
            <a:off x="972245" y="1458136"/>
            <a:ext cx="1811898" cy="315480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dirty="0" smtClean="0">
                <a:solidFill>
                  <a:schemeClr val="accent1">
                    <a:lumMod val="50000"/>
                  </a:schemeClr>
                </a:solidFill>
                <a:latin typeface="Encode Sans Semi Condensed"/>
              </a:rPr>
              <a:t>3</a:t>
            </a:r>
            <a:endParaRPr b="1" i="0" dirty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Encode Sans Semi Condensed"/>
            </a:endParaRPr>
          </a:p>
        </p:txBody>
      </p:sp>
      <p:sp>
        <p:nvSpPr>
          <p:cNvPr id="5" name="Google Shape;91;p17"/>
          <p:cNvSpPr txBox="1">
            <a:spLocks noGrp="1"/>
          </p:cNvSpPr>
          <p:nvPr>
            <p:ph type="ctrTitle"/>
          </p:nvPr>
        </p:nvSpPr>
        <p:spPr>
          <a:xfrm>
            <a:off x="3012703" y="403844"/>
            <a:ext cx="5748747" cy="138252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err="1">
                <a:latin typeface="Adobe Gothic Std B" pitchFamily="34" charset="-128"/>
                <a:ea typeface="Adobe Gothic Std B" pitchFamily="34" charset="-128"/>
              </a:rPr>
              <a:t>Setelah</a:t>
            </a:r>
            <a:r>
              <a:rPr b="1" dirty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b="1" dirty="0" err="1" smtClean="0">
                <a:latin typeface="Adobe Gothic Std B" pitchFamily="34" charset="-128"/>
                <a:ea typeface="Adobe Gothic Std B" pitchFamily="34" charset="-128"/>
              </a:rPr>
              <a:t>Menulis</a:t>
            </a:r>
            <a:endParaRPr b="1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" name="Google Shape;92;p17">
            <a:extLst>
              <a:ext uri="{FF2B5EF4-FFF2-40B4-BE49-F238E27FC236}">
                <a16:creationId xmlns:a16="http://schemas.microsoft.com/office/drawing/2014/main" xmlns="" id="{CCE495D7-466E-4FB1-85B5-A600BF6BFA82}"/>
              </a:ext>
            </a:extLst>
          </p:cNvPr>
          <p:cNvSpPr txBox="1">
            <a:spLocks/>
          </p:cNvSpPr>
          <p:nvPr/>
        </p:nvSpPr>
        <p:spPr>
          <a:xfrm>
            <a:off x="3012703" y="1771228"/>
            <a:ext cx="6332562" cy="806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None/>
              <a:defRPr sz="20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arla"/>
              <a:buNone/>
              <a:defRPr sz="30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arla"/>
              <a:buNone/>
              <a:defRPr sz="30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arla"/>
              <a:buNone/>
              <a:defRPr sz="30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arla"/>
              <a:buNone/>
              <a:defRPr sz="30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arla"/>
              <a:buNone/>
              <a:defRPr sz="30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arla"/>
              <a:buNone/>
              <a:defRPr sz="30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arla"/>
              <a:buNone/>
              <a:defRPr sz="30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3000"/>
              <a:buFont typeface="Karla"/>
              <a:buNone/>
              <a:defRPr sz="30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spcAft>
                <a:spcPts val="600"/>
              </a:spcAft>
            </a:pPr>
            <a:r>
              <a:rPr lang="id-ID" sz="2800" dirty="0"/>
              <a:t>Apakah tergeletak begitu saja?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858C5C-97CF-45B8-B2A7-AF00DCB65FAC}"/>
              </a:ext>
            </a:extLst>
          </p:cNvPr>
          <p:cNvSpPr txBox="1"/>
          <p:nvPr/>
        </p:nvSpPr>
        <p:spPr>
          <a:xfrm>
            <a:off x="3012703" y="2608668"/>
            <a:ext cx="67045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id-ID" sz="2400" b="1" dirty="0" smtClean="0"/>
              <a:t>Ajak </a:t>
            </a:r>
            <a:r>
              <a:rPr lang="id-ID" sz="2400" b="1" dirty="0"/>
              <a:t>orang lain membaca dan menilai</a:t>
            </a:r>
            <a:endParaRPr lang="en-US" sz="2400" b="1" dirty="0"/>
          </a:p>
          <a:p>
            <a:pPr marL="430784" lvl="1" indent="0">
              <a:spcBef>
                <a:spcPts val="0"/>
              </a:spcBef>
              <a:buClr>
                <a:srgbClr val="EEEAEA"/>
              </a:buClr>
              <a:buSzPts val="2000"/>
              <a:buNone/>
              <a:defRPr/>
            </a:pPr>
            <a:endParaRPr lang="en-US" sz="2400" b="1" dirty="0">
              <a:solidFill>
                <a:srgbClr val="2E363D"/>
              </a:solidFill>
            </a:endParaRPr>
          </a:p>
          <a:p>
            <a:pPr marL="430784" lvl="1" indent="0">
              <a:spcBef>
                <a:spcPts val="0"/>
              </a:spcBef>
              <a:buClr>
                <a:srgbClr val="EEEAEA"/>
              </a:buClr>
              <a:buSzPts val="2000"/>
              <a:buNone/>
              <a:defRPr/>
            </a:pPr>
            <a:r>
              <a:rPr lang="id-ID" sz="2400" dirty="0">
                <a:solidFill>
                  <a:srgbClr val="2E363D"/>
                </a:solidFill>
              </a:rPr>
              <a:t>Jangan hanya Anda yang mengevaluasi tulisan Anda sendiri</a:t>
            </a:r>
            <a:r>
              <a:rPr lang="en-US" sz="2400" dirty="0">
                <a:solidFill>
                  <a:srgbClr val="2E363D"/>
                </a:solidFill>
              </a:rPr>
              <a:t>. </a:t>
            </a:r>
            <a:r>
              <a:rPr lang="id-ID" sz="2400" dirty="0">
                <a:solidFill>
                  <a:srgbClr val="2E363D"/>
                </a:solidFill>
              </a:rPr>
              <a:t>Mendapatkan kritik dari senior dan penulis lain sehingga mendapatkan gagasan-gagasan</a:t>
            </a:r>
            <a:r>
              <a:rPr lang="en-US" sz="2400" dirty="0">
                <a:solidFill>
                  <a:srgbClr val="2E363D"/>
                </a:solidFill>
              </a:rPr>
              <a:t> yang </a:t>
            </a:r>
            <a:r>
              <a:rPr lang="en-US" sz="2400" dirty="0" err="1">
                <a:solidFill>
                  <a:srgbClr val="2E363D"/>
                </a:solidFill>
              </a:rPr>
              <a:t>baik</a:t>
            </a:r>
            <a:r>
              <a:rPr lang="en-US" sz="2400" dirty="0">
                <a:solidFill>
                  <a:srgbClr val="2E363D"/>
                </a:solidFill>
              </a:rPr>
              <a:t>. </a:t>
            </a:r>
            <a:endParaRPr lang="id-ID" sz="2400" dirty="0">
              <a:solidFill>
                <a:srgbClr val="2E363D"/>
              </a:solidFill>
            </a:endParaRPr>
          </a:p>
        </p:txBody>
      </p:sp>
      <p:pic>
        <p:nvPicPr>
          <p:cNvPr id="8" name="Picture 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0" t="9251" r="20831" b="11163"/>
          <a:stretch>
            <a:fillRect/>
          </a:stretch>
        </p:blipFill>
        <p:spPr bwMode="auto">
          <a:xfrm rot="608265">
            <a:off x="9608533" y="2736861"/>
            <a:ext cx="2087563" cy="3176588"/>
          </a:xfrm>
          <a:prstGeom prst="rect">
            <a:avLst/>
          </a:prstGeom>
          <a:noFill/>
          <a:ln>
            <a:noFill/>
          </a:ln>
          <a:effectLst>
            <a:outerShdw blurRad="177800" dist="1778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485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8134063" y="2902200"/>
            <a:ext cx="3894161" cy="38782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84;p16">
            <a:extLst>
              <a:ext uri="{FF2B5EF4-FFF2-40B4-BE49-F238E27FC236}">
                <a16:creationId xmlns:a16="http://schemas.microsoft.com/office/drawing/2014/main" xmlns="" id="{5FB4FF3F-4266-4DA0-9507-0B5554BD551A}"/>
              </a:ext>
            </a:extLst>
          </p:cNvPr>
          <p:cNvSpPr txBox="1">
            <a:spLocks/>
          </p:cNvSpPr>
          <p:nvPr/>
        </p:nvSpPr>
        <p:spPr>
          <a:xfrm>
            <a:off x="-1197864" y="1563007"/>
            <a:ext cx="6489192" cy="14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r>
              <a:rPr lang="id-ID" sz="9600" b="0" dirty="0"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rPr>
              <a:t>Kendala Menulis</a:t>
            </a:r>
            <a:endParaRPr lang="en-US" sz="9600" b="0" dirty="0">
              <a:latin typeface="Encode Sans Semi Condensed SemiBold"/>
              <a:ea typeface="Encode Sans Semi Condensed SemiBold"/>
              <a:cs typeface="Encode Sans Semi Condensed SemiBold"/>
              <a:sym typeface="Encode Sans Semi Condensed SemiBold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121DC26-C3D7-4552-8BEB-CD02CB60164B}"/>
              </a:ext>
            </a:extLst>
          </p:cNvPr>
          <p:cNvCxnSpPr>
            <a:cxnSpLocks/>
          </p:cNvCxnSpPr>
          <p:nvPr/>
        </p:nvCxnSpPr>
        <p:spPr>
          <a:xfrm>
            <a:off x="5568288" y="487108"/>
            <a:ext cx="0" cy="241509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Google Shape;77;p15">
            <a:extLst>
              <a:ext uri="{FF2B5EF4-FFF2-40B4-BE49-F238E27FC236}">
                <a16:creationId xmlns:a16="http://schemas.microsoft.com/office/drawing/2014/main" xmlns="" id="{7A5CF3BB-BF75-47A8-8116-8E08593CABDF}"/>
              </a:ext>
            </a:extLst>
          </p:cNvPr>
          <p:cNvSpPr txBox="1">
            <a:spLocks/>
          </p:cNvSpPr>
          <p:nvPr/>
        </p:nvSpPr>
        <p:spPr>
          <a:xfrm>
            <a:off x="5895470" y="803519"/>
            <a:ext cx="5705127" cy="30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None/>
              <a:defRPr sz="20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arla"/>
              <a:buNone/>
              <a:defRPr sz="30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arla"/>
              <a:buNone/>
              <a:defRPr sz="30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arla"/>
              <a:buNone/>
              <a:defRPr sz="30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arla"/>
              <a:buNone/>
              <a:defRPr sz="30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arla"/>
              <a:buNone/>
              <a:defRPr sz="30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arla"/>
              <a:buNone/>
              <a:defRPr sz="30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arla"/>
              <a:buNone/>
              <a:defRPr sz="30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3000"/>
              <a:buFont typeface="Karla"/>
              <a:buNone/>
              <a:defRPr sz="30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Clr>
                <a:schemeClr val="dk1"/>
              </a:buClr>
              <a:buSzPts val="1100"/>
            </a:pPr>
            <a:r>
              <a:rPr lang="en-US" sz="2400" dirty="0" err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Berpikir</a:t>
            </a:r>
            <a:r>
              <a:rPr lang="en-US" sz="2400" dirty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Realistis</a:t>
            </a:r>
            <a:endParaRPr lang="en-US" sz="2400" dirty="0">
              <a:solidFill>
                <a:schemeClr val="tx1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marL="0" indent="0">
              <a:buClr>
                <a:schemeClr val="dk1"/>
              </a:buClr>
              <a:buSzPts val="1100"/>
            </a:pPr>
            <a:endParaRPr lang="en-US" sz="2400" dirty="0">
              <a:solidFill>
                <a:schemeClr val="tx1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marL="0" indent="0">
              <a:buClr>
                <a:schemeClr val="dk1"/>
              </a:buClr>
              <a:buSzPts val="1100"/>
            </a:pPr>
            <a:r>
              <a:rPr lang="en-US" sz="2400" dirty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VS</a:t>
            </a:r>
          </a:p>
          <a:p>
            <a:pPr marL="0" indent="0">
              <a:buClr>
                <a:schemeClr val="dk1"/>
              </a:buClr>
              <a:buSzPts val="1100"/>
            </a:pPr>
            <a:endParaRPr lang="en-US" sz="2400" dirty="0">
              <a:solidFill>
                <a:schemeClr val="tx1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marL="0" indent="0">
              <a:buClr>
                <a:schemeClr val="dk1"/>
              </a:buClr>
              <a:buSzPts val="1100"/>
            </a:pPr>
            <a:r>
              <a:rPr lang="en-US" sz="2400" dirty="0" err="1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Berpikir</a:t>
            </a:r>
            <a:r>
              <a:rPr lang="en-US" sz="2400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Bebas</a:t>
            </a:r>
            <a:endParaRPr lang="id-ID" sz="2400" dirty="0">
              <a:solidFill>
                <a:schemeClr val="tx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8" name="Picture 1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481">
            <a:off x="10125834" y="3490723"/>
            <a:ext cx="1708150" cy="2644775"/>
          </a:xfrm>
          <a:prstGeom prst="rect">
            <a:avLst/>
          </a:prstGeom>
          <a:noFill/>
          <a:ln>
            <a:noFill/>
          </a:ln>
          <a:effectLst>
            <a:outerShdw dist="139700" dir="2700017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5" t="9343" r="22093" b="11494"/>
          <a:stretch>
            <a:fillRect/>
          </a:stretch>
        </p:blipFill>
        <p:spPr bwMode="auto">
          <a:xfrm rot="21297719">
            <a:off x="8248137" y="3520520"/>
            <a:ext cx="1873250" cy="2641600"/>
          </a:xfrm>
          <a:prstGeom prst="rect">
            <a:avLst/>
          </a:prstGeom>
          <a:noFill/>
          <a:ln>
            <a:noFill/>
          </a:ln>
          <a:effectLst>
            <a:outerShdw dist="139700" dir="2700017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19200" y="311630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d-ID" altLang="en-US" dirty="0" smtClean="0">
                <a:latin typeface="Arial" charset="0"/>
                <a:cs typeface="Arial" charset="0"/>
                <a:sym typeface="Arial" charset="0"/>
              </a:rPr>
              <a:t>	Berpikir itu harus bebas, kalau tidak bebas namanya tidak berpikir. Tapi, banyak yang berhenti dan pensiun dini dari dunia penulisan gara-gara tidak memiliki motivasi dan visi yang terencana. </a:t>
            </a:r>
            <a:endParaRPr lang="en-US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19200" y="4316635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d-ID" altLang="en-US" dirty="0" smtClean="0">
                <a:latin typeface="Arial" charset="0"/>
                <a:cs typeface="Arial" charset="0"/>
                <a:sym typeface="Arial" charset="0"/>
              </a:rPr>
              <a:t>	Jika </a:t>
            </a:r>
            <a:r>
              <a:rPr lang="id-ID" altLang="en-US" dirty="0">
                <a:latin typeface="Arial" charset="0"/>
                <a:cs typeface="Arial" charset="0"/>
                <a:sym typeface="Arial" charset="0"/>
              </a:rPr>
              <a:t>menulis hanya untuk kesenangan dan aktualisasi diri, bukan untuk diterbitkan di penerbit nasional, cukuplah diunggah di medsos. Tapi jika untuk diterima oleh pasar dan diterbitkan nasional/internasional maka tulisan harus memiliki aspek ”kebaruan” dan “kekinian tema” atau menulis yang relatif “abadi” misalnya agama, moral, sejarah, atau terjemahan mahakarya nama-nama besar.</a:t>
            </a:r>
            <a:endParaRPr lang="en-US" altLang="en-US" dirty="0"/>
          </a:p>
          <a:p>
            <a:pPr algn="just"/>
            <a:endParaRPr lang="en-US" altLang="en-US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157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6918">
            <a:off x="8883575" y="2759976"/>
            <a:ext cx="1867369" cy="2610586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21594000"/>
            </a:lightRig>
          </a:scene3d>
          <a:sp3d extrusionH="107950" prstMaterial="metal">
            <a:bevelB w="165100" h="22225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215;p28"/>
          <p:cNvSpPr txBox="1">
            <a:spLocks/>
          </p:cNvSpPr>
          <p:nvPr/>
        </p:nvSpPr>
        <p:spPr>
          <a:xfrm>
            <a:off x="6160592" y="1137895"/>
            <a:ext cx="4894095" cy="1501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id-ID" sz="6000" b="1" dirty="0" smtClean="0">
                <a:latin typeface="Adobe Gothic Std B" pitchFamily="34" charset="-128"/>
                <a:ea typeface="Adobe Gothic Std B" pitchFamily="34" charset="-128"/>
              </a:rPr>
              <a:t>Copy The Master</a:t>
            </a:r>
            <a:endParaRPr lang="en-US" sz="6000" b="1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5" name="Google Shape;216;p28"/>
          <p:cNvSpPr txBox="1">
            <a:spLocks/>
          </p:cNvSpPr>
          <p:nvPr/>
        </p:nvSpPr>
        <p:spPr>
          <a:xfrm>
            <a:off x="1933842" y="1131635"/>
            <a:ext cx="3470671" cy="208923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" sz="2400" dirty="0" smtClean="0"/>
              <a:t>Jangan batasi imajinasi dan kreativitas anda!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" sz="2400" dirty="0" smtClean="0"/>
              <a:t>Perbanyak membaca, menulis, dan bertanya kepada guru/penulis hebat (</a:t>
            </a:r>
            <a:r>
              <a:rPr lang="en" sz="2400" b="1" dirty="0" smtClean="0"/>
              <a:t>Copy the Master</a:t>
            </a:r>
            <a:r>
              <a:rPr lang="en" sz="2400" dirty="0" smtClean="0"/>
              <a:t>)</a:t>
            </a:r>
          </a:p>
        </p:txBody>
      </p:sp>
      <p:sp>
        <p:nvSpPr>
          <p:cNvPr id="6" name="Google Shape;216;p28">
            <a:extLst>
              <a:ext uri="{FF2B5EF4-FFF2-40B4-BE49-F238E27FC236}">
                <a16:creationId xmlns:a16="http://schemas.microsoft.com/office/drawing/2014/main" xmlns="" id="{BC24AA4D-3BE6-4C23-8082-01A6F1EDB144}"/>
              </a:ext>
            </a:extLst>
          </p:cNvPr>
          <p:cNvSpPr txBox="1">
            <a:spLocks/>
          </p:cNvSpPr>
          <p:nvPr/>
        </p:nvSpPr>
        <p:spPr>
          <a:xfrm>
            <a:off x="1933842" y="3365463"/>
            <a:ext cx="3660648" cy="179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▪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err="1">
                <a:solidFill>
                  <a:schemeClr val="tx1"/>
                </a:solidFill>
                <a:latin typeface="+mn-lt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harus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meniru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mereka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tetapi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tiru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caranya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kedisiplinannya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usahanya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polanya</a:t>
            </a:r>
            <a:r>
              <a:rPr lang="id-ID" sz="2400" dirty="0">
                <a:solidFill>
                  <a:schemeClr val="tx1"/>
                </a:solidFill>
                <a:latin typeface="+mn-lt"/>
              </a:rPr>
              <a:t> dan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kreativitasnya</a:t>
            </a:r>
            <a:r>
              <a:rPr lang="id-ID" sz="2400" dirty="0">
                <a:solidFill>
                  <a:schemeClr val="tx1"/>
                </a:solidFill>
                <a:latin typeface="+mn-lt"/>
              </a:rPr>
              <a:t>.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773003" y="995157"/>
            <a:ext cx="0" cy="402445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9497">
            <a:off x="7039203" y="3211682"/>
            <a:ext cx="1919691" cy="2683731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flood" dir="t"/>
          </a:scene3d>
          <a:sp3d extrusionH="38100" prstMaterial="matte">
            <a:bevelB w="165100" h="19685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259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2;p29">
            <a:extLst>
              <a:ext uri="{FF2B5EF4-FFF2-40B4-BE49-F238E27FC236}">
                <a16:creationId xmlns:a16="http://schemas.microsoft.com/office/drawing/2014/main" xmlns="" id="{D4D4A71F-09AB-4D88-B290-BC88639C7535}"/>
              </a:ext>
            </a:extLst>
          </p:cNvPr>
          <p:cNvSpPr txBox="1">
            <a:spLocks/>
          </p:cNvSpPr>
          <p:nvPr/>
        </p:nvSpPr>
        <p:spPr>
          <a:xfrm>
            <a:off x="617477" y="394379"/>
            <a:ext cx="74676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l"/>
            <a:r>
              <a:rPr lang="en-US" sz="6000" dirty="0" err="1"/>
              <a:t>Menentukan</a:t>
            </a:r>
            <a:r>
              <a:rPr lang="en-US" sz="6000" dirty="0"/>
              <a:t> </a:t>
            </a:r>
            <a:r>
              <a:rPr lang="en-US" sz="6000" dirty="0" err="1"/>
              <a:t>Pola</a:t>
            </a:r>
            <a:endParaRPr lang="en-US" sz="6000" dirty="0"/>
          </a:p>
        </p:txBody>
      </p:sp>
      <p:sp>
        <p:nvSpPr>
          <p:cNvPr id="5" name="Google Shape;223;p29">
            <a:extLst>
              <a:ext uri="{FF2B5EF4-FFF2-40B4-BE49-F238E27FC236}">
                <a16:creationId xmlns:a16="http://schemas.microsoft.com/office/drawing/2014/main" xmlns="" id="{6DEF0FBA-3C3E-45A1-8A9D-EBA8DB1B5AA8}"/>
              </a:ext>
            </a:extLst>
          </p:cNvPr>
          <p:cNvSpPr txBox="1">
            <a:spLocks/>
          </p:cNvSpPr>
          <p:nvPr/>
        </p:nvSpPr>
        <p:spPr>
          <a:xfrm>
            <a:off x="2064140" y="1454227"/>
            <a:ext cx="74676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▪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spcAft>
                <a:spcPts val="600"/>
              </a:spcAft>
              <a:buFont typeface="Karla"/>
              <a:buNone/>
            </a:pPr>
            <a:r>
              <a:rPr lang="en-US" dirty="0">
                <a:solidFill>
                  <a:schemeClr val="dk2"/>
                </a:solidFill>
              </a:rPr>
              <a:t>Tulisan </a:t>
            </a:r>
            <a:r>
              <a:rPr lang="en-US" dirty="0" err="1">
                <a:solidFill>
                  <a:schemeClr val="dk2"/>
                </a:solidFill>
              </a:rPr>
              <a:t>adalah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Pikiran</a:t>
            </a:r>
            <a:r>
              <a:rPr lang="en-US" dirty="0">
                <a:solidFill>
                  <a:schemeClr val="dk2"/>
                </a:solidFill>
              </a:rPr>
              <a:t> yang </a:t>
            </a:r>
            <a:r>
              <a:rPr lang="en-US" dirty="0" err="1">
                <a:solidFill>
                  <a:schemeClr val="dk2"/>
                </a:solidFill>
              </a:rPr>
              <a:t>bergerak</a:t>
            </a:r>
            <a:endParaRPr lang="en-US" dirty="0">
              <a:solidFill>
                <a:schemeClr val="dk2"/>
              </a:solidFill>
            </a:endParaRPr>
          </a:p>
          <a:p>
            <a:pPr marL="0" indent="0">
              <a:spcAft>
                <a:spcPts val="600"/>
              </a:spcAft>
              <a:buFont typeface="Karla"/>
              <a:buNone/>
            </a:pPr>
            <a:endParaRPr lang="en-US" dirty="0">
              <a:solidFill>
                <a:schemeClr val="dk2"/>
              </a:solidFill>
            </a:endParaRPr>
          </a:p>
        </p:txBody>
      </p:sp>
      <p:sp>
        <p:nvSpPr>
          <p:cNvPr id="6" name="Google Shape;223;p29">
            <a:extLst>
              <a:ext uri="{FF2B5EF4-FFF2-40B4-BE49-F238E27FC236}">
                <a16:creationId xmlns:a16="http://schemas.microsoft.com/office/drawing/2014/main" xmlns="" id="{36E720E1-8434-4A2D-984B-130899D905CB}"/>
              </a:ext>
            </a:extLst>
          </p:cNvPr>
          <p:cNvSpPr txBox="1">
            <a:spLocks/>
          </p:cNvSpPr>
          <p:nvPr/>
        </p:nvSpPr>
        <p:spPr>
          <a:xfrm>
            <a:off x="2064140" y="2167422"/>
            <a:ext cx="74676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▪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spcAft>
                <a:spcPts val="600"/>
              </a:spcAft>
              <a:buFont typeface="Karla"/>
              <a:buNone/>
            </a:pPr>
            <a:r>
              <a:rPr lang="en-US" sz="1800" dirty="0">
                <a:solidFill>
                  <a:schemeClr val="tx1"/>
                </a:solidFill>
              </a:rPr>
              <a:t>Tulisan/</a:t>
            </a:r>
            <a:r>
              <a:rPr lang="en-US" sz="1800" dirty="0" err="1">
                <a:solidFill>
                  <a:schemeClr val="tx1"/>
                </a:solidFill>
              </a:rPr>
              <a:t>karya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baik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 marL="0" indent="0">
              <a:spcAft>
                <a:spcPts val="600"/>
              </a:spcAft>
              <a:buFont typeface="Karla"/>
              <a:buNone/>
            </a:pPr>
            <a:r>
              <a:rPr lang="en-US" sz="1800" dirty="0" err="1">
                <a:solidFill>
                  <a:schemeClr val="tx1"/>
                </a:solidFill>
              </a:rPr>
              <a:t>dimulai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dari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cara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berpikir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pPr marL="0" indent="0">
              <a:spcAft>
                <a:spcPts val="600"/>
              </a:spcAft>
              <a:buFont typeface="Karla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  <a:buFont typeface="Karla"/>
              <a:buNone/>
            </a:pPr>
            <a:r>
              <a:rPr lang="en-US" sz="1800" dirty="0" err="1">
                <a:solidFill>
                  <a:schemeClr val="tx1"/>
                </a:solidFill>
              </a:rPr>
              <a:t>Berpikir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kreatif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senantiasa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 marL="0" indent="0">
              <a:spcAft>
                <a:spcPts val="600"/>
              </a:spcAft>
              <a:buFont typeface="Karla"/>
              <a:buNone/>
            </a:pPr>
            <a:r>
              <a:rPr lang="en-US" sz="1800" dirty="0" err="1">
                <a:solidFill>
                  <a:schemeClr val="tx1"/>
                </a:solidFill>
              </a:rPr>
              <a:t>keluar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dari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pola</a:t>
            </a:r>
            <a:r>
              <a:rPr lang="en-US" sz="1800" dirty="0">
                <a:solidFill>
                  <a:schemeClr val="tx1"/>
                </a:solidFill>
              </a:rPr>
              <a:t> lama </a:t>
            </a:r>
            <a:r>
              <a:rPr lang="en-US" sz="1800" dirty="0" err="1">
                <a:solidFill>
                  <a:schemeClr val="tx1"/>
                </a:solidFill>
              </a:rPr>
              <a:t>menuju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 marL="0" indent="0">
              <a:spcAft>
                <a:spcPts val="600"/>
              </a:spcAft>
              <a:buFont typeface="Karla"/>
              <a:buNone/>
            </a:pPr>
            <a:r>
              <a:rPr lang="en-US" sz="1800" dirty="0" err="1">
                <a:solidFill>
                  <a:schemeClr val="tx1"/>
                </a:solidFill>
              </a:rPr>
              <a:t>pola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baru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pPr marL="0" indent="0">
              <a:spcAft>
                <a:spcPts val="600"/>
              </a:spcAft>
              <a:buFont typeface="Karla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Karla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Perubahan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pada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hasil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hanya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dimulai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Karla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dengan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merubah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cara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indent="0">
              <a:spcAft>
                <a:spcPts val="600"/>
              </a:spcAft>
              <a:buFont typeface="Karla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  <a:buFont typeface="Karla"/>
              <a:buNone/>
            </a:pPr>
            <a:endParaRPr lang="en-US" sz="1800" dirty="0">
              <a:solidFill>
                <a:schemeClr val="dk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ED258D-F217-4245-A7D8-414D7C072488}"/>
              </a:ext>
            </a:extLst>
          </p:cNvPr>
          <p:cNvSpPr txBox="1"/>
          <p:nvPr/>
        </p:nvSpPr>
        <p:spPr>
          <a:xfrm>
            <a:off x="7342495" y="1917427"/>
            <a:ext cx="3534353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Font typeface="Karla"/>
              <a:buNone/>
            </a:pPr>
            <a:r>
              <a:rPr lang="en-US" dirty="0" err="1"/>
              <a:t>Ujar-ujar</a:t>
            </a:r>
            <a:r>
              <a:rPr lang="en-US" dirty="0"/>
              <a:t> lama </a:t>
            </a:r>
            <a:r>
              <a:rPr lang="en-US" dirty="0" err="1"/>
              <a:t>berkata</a:t>
            </a:r>
            <a:r>
              <a:rPr lang="en-US" dirty="0"/>
              <a:t>: </a:t>
            </a:r>
          </a:p>
          <a:p>
            <a:pPr marL="0" indent="0">
              <a:spcAft>
                <a:spcPts val="600"/>
              </a:spcAft>
              <a:buFont typeface="Karla"/>
              <a:buNone/>
            </a:pPr>
            <a:r>
              <a:rPr lang="en-US" i="1" dirty="0"/>
              <a:t>“Jarak 1000 mil </a:t>
            </a:r>
            <a:r>
              <a:rPr lang="en-US" i="1" dirty="0" err="1"/>
              <a:t>dimulai</a:t>
            </a:r>
            <a:r>
              <a:rPr lang="en-US" i="1" dirty="0"/>
              <a:t> </a:t>
            </a:r>
            <a:r>
              <a:rPr lang="en-US" i="1" dirty="0" err="1"/>
              <a:t>dari</a:t>
            </a:r>
            <a:r>
              <a:rPr lang="en-US" i="1" dirty="0"/>
              <a:t> 1 Langkah</a:t>
            </a:r>
            <a:r>
              <a:rPr lang="en-US" dirty="0"/>
              <a:t>” </a:t>
            </a:r>
          </a:p>
          <a:p>
            <a:pPr marL="0" indent="0">
              <a:spcAft>
                <a:spcPts val="600"/>
              </a:spcAft>
              <a:buFont typeface="Karla"/>
              <a:buNone/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Pola </a:t>
            </a:r>
            <a:r>
              <a:rPr lang="en-US" dirty="0" err="1"/>
              <a:t>baru</a:t>
            </a:r>
            <a:r>
              <a:rPr lang="en-US" dirty="0"/>
              <a:t>:</a:t>
            </a:r>
          </a:p>
          <a:p>
            <a:pPr marL="0" indent="0">
              <a:spcAft>
                <a:spcPts val="600"/>
              </a:spcAft>
              <a:buFont typeface="Karla"/>
              <a:buNone/>
            </a:pPr>
            <a:r>
              <a:rPr lang="en-US" i="1" dirty="0"/>
              <a:t>“</a:t>
            </a:r>
            <a:r>
              <a:rPr lang="en-US" i="1" dirty="0" err="1"/>
              <a:t>Jangan</a:t>
            </a:r>
            <a:r>
              <a:rPr lang="en-US" i="1" dirty="0"/>
              <a:t> </a:t>
            </a:r>
            <a:r>
              <a:rPr lang="en-US" i="1" dirty="0" err="1"/>
              <a:t>ragu</a:t>
            </a:r>
            <a:r>
              <a:rPr lang="en-US" i="1" dirty="0"/>
              <a:t> </a:t>
            </a:r>
            <a:r>
              <a:rPr lang="en-US" i="1" dirty="0" err="1"/>
              <a:t>dengan</a:t>
            </a:r>
            <a:r>
              <a:rPr lang="en-US" i="1" dirty="0"/>
              <a:t> </a:t>
            </a:r>
            <a:r>
              <a:rPr lang="en-US" i="1" dirty="0" err="1"/>
              <a:t>lompatan-lompatan</a:t>
            </a:r>
            <a:r>
              <a:rPr lang="en-US" i="1" dirty="0"/>
              <a:t> </a:t>
            </a:r>
            <a:r>
              <a:rPr lang="en-US" i="1" dirty="0" err="1"/>
              <a:t>besar</a:t>
            </a:r>
            <a:r>
              <a:rPr lang="en-US" i="1" dirty="0"/>
              <a:t> </a:t>
            </a:r>
            <a:r>
              <a:rPr lang="id-ID" i="1" dirty="0" smtClean="0"/>
              <a:t>, karena </a:t>
            </a:r>
            <a:r>
              <a:rPr lang="en-US" i="1" dirty="0" err="1" smtClean="0"/>
              <a:t>untuk</a:t>
            </a:r>
            <a:r>
              <a:rPr lang="en-US" i="1" dirty="0" smtClean="0"/>
              <a:t> </a:t>
            </a:r>
            <a:r>
              <a:rPr lang="en-US" i="1" dirty="0" err="1"/>
              <a:t>melewati</a:t>
            </a:r>
            <a:r>
              <a:rPr lang="en-US" i="1" dirty="0"/>
              <a:t> </a:t>
            </a:r>
            <a:r>
              <a:rPr lang="en-US" i="1" dirty="0" err="1"/>
              <a:t>jurang</a:t>
            </a:r>
            <a:r>
              <a:rPr lang="en-US" i="1" dirty="0"/>
              <a:t> yang </a:t>
            </a:r>
            <a:r>
              <a:rPr lang="en-US" i="1" dirty="0" err="1" smtClean="0"/>
              <a:t>lebar</a:t>
            </a:r>
            <a:r>
              <a:rPr lang="id-ID" i="1" dirty="0" smtClean="0"/>
              <a:t> </a:t>
            </a:r>
            <a:r>
              <a:rPr lang="en-US" i="1" dirty="0" err="1" smtClean="0"/>
              <a:t>tak</a:t>
            </a:r>
            <a:r>
              <a:rPr lang="en-US" i="1" dirty="0" smtClean="0"/>
              <a:t> </a:t>
            </a:r>
            <a:r>
              <a:rPr lang="en-US" i="1" dirty="0" err="1"/>
              <a:t>mungkin</a:t>
            </a:r>
            <a:r>
              <a:rPr lang="en-US" i="1" dirty="0"/>
              <a:t> </a:t>
            </a:r>
            <a:r>
              <a:rPr lang="en-US" i="1" dirty="0" err="1"/>
              <a:t>dengan</a:t>
            </a:r>
            <a:r>
              <a:rPr lang="en-US" i="1" dirty="0"/>
              <a:t> </a:t>
            </a:r>
            <a:r>
              <a:rPr lang="en-US" i="1" dirty="0" smtClean="0"/>
              <a:t>l</a:t>
            </a:r>
            <a:r>
              <a:rPr lang="id-ID" i="1" dirty="0" smtClean="0"/>
              <a:t>angkah </a:t>
            </a:r>
            <a:r>
              <a:rPr lang="en-US" i="1" dirty="0" err="1" smtClean="0"/>
              <a:t>kecil</a:t>
            </a:r>
            <a:r>
              <a:rPr lang="en-US" i="1" dirty="0"/>
              <a:t>.”</a:t>
            </a:r>
          </a:p>
          <a:p>
            <a:pPr marL="0" indent="0">
              <a:spcAft>
                <a:spcPts val="600"/>
              </a:spcAft>
              <a:buFont typeface="Karla"/>
              <a:buNone/>
            </a:pPr>
            <a:endParaRPr lang="en-US" dirty="0"/>
          </a:p>
          <a:p>
            <a:pPr marL="0" indent="0">
              <a:spcAft>
                <a:spcPts val="600"/>
              </a:spcAft>
              <a:buFont typeface="Karla"/>
              <a:buNone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810233" y="1917427"/>
            <a:ext cx="0" cy="37463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952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0" t="9050" r="12900" b="9052"/>
          <a:stretch>
            <a:fillRect/>
          </a:stretch>
        </p:blipFill>
        <p:spPr bwMode="auto">
          <a:xfrm rot="21048488">
            <a:off x="7857564" y="3804388"/>
            <a:ext cx="1732392" cy="2576112"/>
          </a:xfrm>
          <a:prstGeom prst="rect">
            <a:avLst/>
          </a:prstGeom>
          <a:noFill/>
          <a:ln>
            <a:noFill/>
          </a:ln>
          <a:effectLst>
            <a:outerShdw dist="139700" dir="2700017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222;p29">
            <a:extLst>
              <a:ext uri="{FF2B5EF4-FFF2-40B4-BE49-F238E27FC236}">
                <a16:creationId xmlns:a16="http://schemas.microsoft.com/office/drawing/2014/main" xmlns="" id="{D4D4A71F-09AB-4D88-B290-BC88639C7535}"/>
              </a:ext>
            </a:extLst>
          </p:cNvPr>
          <p:cNvSpPr txBox="1">
            <a:spLocks/>
          </p:cNvSpPr>
          <p:nvPr/>
        </p:nvSpPr>
        <p:spPr>
          <a:xfrm>
            <a:off x="4332027" y="670767"/>
            <a:ext cx="7978254" cy="297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l"/>
            <a:r>
              <a:rPr lang="en-US" sz="5400" dirty="0" err="1">
                <a:latin typeface="Adobe Gothic Std B" pitchFamily="34" charset="-128"/>
                <a:ea typeface="Adobe Gothic Std B" pitchFamily="34" charset="-128"/>
              </a:rPr>
              <a:t>Menghubungkan</a:t>
            </a:r>
            <a:r>
              <a:rPr lang="en-US" sz="5400" dirty="0">
                <a:latin typeface="Adobe Gothic Std B" pitchFamily="34" charset="-128"/>
                <a:ea typeface="Adobe Gothic Std B" pitchFamily="34" charset="-128"/>
              </a:rPr>
              <a:t> yang </a:t>
            </a:r>
            <a:r>
              <a:rPr lang="id-ID" sz="5400" dirty="0">
                <a:latin typeface="Adobe Gothic Std B" pitchFamily="34" charset="-128"/>
                <a:ea typeface="Adobe Gothic Std B" pitchFamily="34" charset="-128"/>
              </a:rPr>
              <a:t>T</a:t>
            </a:r>
            <a:r>
              <a:rPr lang="en-US" sz="5400" dirty="0" err="1">
                <a:latin typeface="Adobe Gothic Std B" pitchFamily="34" charset="-128"/>
                <a:ea typeface="Adobe Gothic Std B" pitchFamily="34" charset="-128"/>
              </a:rPr>
              <a:t>ak</a:t>
            </a:r>
            <a:r>
              <a:rPr lang="en-US" sz="5400" dirty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d-ID" sz="5400" dirty="0">
                <a:latin typeface="Adobe Gothic Std B" pitchFamily="34" charset="-128"/>
                <a:ea typeface="Adobe Gothic Std B" pitchFamily="34" charset="-128"/>
              </a:rPr>
              <a:t>T</a:t>
            </a:r>
            <a:r>
              <a:rPr lang="en-US" sz="5400" dirty="0" err="1">
                <a:latin typeface="Adobe Gothic Std B" pitchFamily="34" charset="-128"/>
                <a:ea typeface="Adobe Gothic Std B" pitchFamily="34" charset="-128"/>
              </a:rPr>
              <a:t>erhubung</a:t>
            </a:r>
            <a:endParaRPr lang="en-US" sz="54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5" name="Google Shape;223;p29">
            <a:extLst>
              <a:ext uri="{FF2B5EF4-FFF2-40B4-BE49-F238E27FC236}">
                <a16:creationId xmlns:a16="http://schemas.microsoft.com/office/drawing/2014/main" xmlns="" id="{36E720E1-8434-4A2D-984B-130899D905CB}"/>
              </a:ext>
            </a:extLst>
          </p:cNvPr>
          <p:cNvSpPr txBox="1">
            <a:spLocks/>
          </p:cNvSpPr>
          <p:nvPr/>
        </p:nvSpPr>
        <p:spPr>
          <a:xfrm>
            <a:off x="4332026" y="2479805"/>
            <a:ext cx="8783471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▪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spcAft>
                <a:spcPts val="600"/>
              </a:spcAft>
              <a:buFont typeface="Karla"/>
              <a:buNone/>
            </a:pPr>
            <a:r>
              <a:rPr lang="en-US" sz="2400" dirty="0" err="1">
                <a:solidFill>
                  <a:schemeClr val="dk2"/>
                </a:solidFill>
              </a:rPr>
              <a:t>Bagaimana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menghubungkan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imajinasi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dengan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realitas</a:t>
            </a:r>
            <a:r>
              <a:rPr lang="en-US" sz="2400" dirty="0">
                <a:solidFill>
                  <a:schemeClr val="dk2"/>
                </a:solidFill>
              </a:rPr>
              <a:t>?</a:t>
            </a:r>
          </a:p>
        </p:txBody>
      </p:sp>
      <p:sp>
        <p:nvSpPr>
          <p:cNvPr id="6" name="Google Shape;223;p29">
            <a:extLst>
              <a:ext uri="{FF2B5EF4-FFF2-40B4-BE49-F238E27FC236}">
                <a16:creationId xmlns:a16="http://schemas.microsoft.com/office/drawing/2014/main" xmlns="" id="{6DEF0FBA-3C3E-45A1-8A9D-EBA8DB1B5AA8}"/>
              </a:ext>
            </a:extLst>
          </p:cNvPr>
          <p:cNvSpPr txBox="1">
            <a:spLocks/>
          </p:cNvSpPr>
          <p:nvPr/>
        </p:nvSpPr>
        <p:spPr>
          <a:xfrm>
            <a:off x="1084412" y="3880714"/>
            <a:ext cx="5166262" cy="178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▪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spcAft>
                <a:spcPts val="600"/>
              </a:spcAft>
              <a:buFont typeface="Karla"/>
              <a:buNone/>
            </a:pPr>
            <a:r>
              <a:rPr lang="en-US" dirty="0" err="1">
                <a:solidFill>
                  <a:schemeClr val="tx1"/>
                </a:solidFill>
              </a:rPr>
              <a:t>Manusia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cenderung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pemalas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namun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cenderung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kreatif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memberikan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asosiasi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id-ID" dirty="0">
                <a:solidFill>
                  <a:schemeClr val="tx1"/>
                </a:solidFill>
              </a:rPr>
              <a:t>antar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subjek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berbeda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Google Shape;223;p29">
            <a:extLst>
              <a:ext uri="{FF2B5EF4-FFF2-40B4-BE49-F238E27FC236}">
                <a16:creationId xmlns:a16="http://schemas.microsoft.com/office/drawing/2014/main" xmlns="" id="{1A620FDB-E230-4E0D-BF3C-8AD28E17EC35}"/>
              </a:ext>
            </a:extLst>
          </p:cNvPr>
          <p:cNvSpPr txBox="1">
            <a:spLocks/>
          </p:cNvSpPr>
          <p:nvPr/>
        </p:nvSpPr>
        <p:spPr>
          <a:xfrm>
            <a:off x="1084412" y="4909267"/>
            <a:ext cx="5166262" cy="178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▪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spcAft>
                <a:spcPts val="600"/>
              </a:spcAft>
              <a:buFont typeface="Karla"/>
              <a:buNone/>
            </a:pPr>
            <a:r>
              <a:rPr lang="en-US" dirty="0" err="1">
                <a:solidFill>
                  <a:schemeClr val="tx1"/>
                </a:solidFill>
              </a:rPr>
              <a:t>Bagaimana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menghubungkannya</a:t>
            </a:r>
            <a:r>
              <a:rPr lang="en-US" dirty="0">
                <a:solidFill>
                  <a:schemeClr val="tx1"/>
                </a:solidFill>
              </a:rPr>
              <a:t>? </a:t>
            </a:r>
            <a:r>
              <a:rPr lang="en-US" b="1" dirty="0" err="1">
                <a:solidFill>
                  <a:schemeClr val="tx1"/>
                </a:solidFill>
              </a:rPr>
              <a:t>Latihlah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dengan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Mind</a:t>
            </a:r>
            <a:r>
              <a:rPr lang="id-ID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Map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428096" y="3645544"/>
            <a:ext cx="0" cy="202250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519" y="2960793"/>
            <a:ext cx="1993665" cy="3627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854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28291" y="405598"/>
            <a:ext cx="45031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alt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dobe Gothic Std B" pitchFamily="34" charset="-128"/>
                <a:ea typeface="Adobe Gothic Std B" pitchFamily="34" charset="-128"/>
                <a:cs typeface="Arial" charset="0"/>
                <a:sym typeface="Arial" charset="0"/>
              </a:rPr>
              <a:t>Melatih Mind Map</a:t>
            </a:r>
            <a:endParaRPr lang="en-US" sz="66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28291" y="2853730"/>
            <a:ext cx="39669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000" dirty="0">
                <a:latin typeface="Arial" charset="0"/>
                <a:cs typeface="Arial" charset="0"/>
                <a:sym typeface="Arial" charset="0"/>
              </a:rPr>
              <a:t>	</a:t>
            </a:r>
            <a:r>
              <a:rPr lang="id-ID" altLang="en-US" sz="2000" dirty="0">
                <a:latin typeface="Arial" charset="0"/>
                <a:cs typeface="Arial" charset="0"/>
                <a:sym typeface="Arial" charset="0"/>
              </a:rPr>
              <a:t>Otak, secara alamiah, cenderung bekerja secara visual, oleh karena itu sering-seringlah menggambar pikiran </a:t>
            </a:r>
            <a:r>
              <a:rPr lang="en-US" altLang="en-US" sz="2000" dirty="0">
                <a:latin typeface="Arial" charset="0"/>
                <a:cs typeface="Arial" charset="0"/>
                <a:sym typeface="Arial" charset="0"/>
              </a:rPr>
              <a:t>A</a:t>
            </a:r>
            <a:r>
              <a:rPr lang="id-ID" altLang="en-US" sz="2000" dirty="0">
                <a:latin typeface="Arial" charset="0"/>
                <a:cs typeface="Arial" charset="0"/>
                <a:sym typeface="Arial" charset="0"/>
              </a:rPr>
              <a:t>nda, lantas tuangkan menjadi tulisan. Caranya? </a:t>
            </a:r>
            <a:endParaRPr lang="id-ID" altLang="en-US" sz="2000" dirty="0" smtClean="0">
              <a:latin typeface="Arial" charset="0"/>
              <a:cs typeface="Arial" charset="0"/>
              <a:sym typeface="Arial" charset="0"/>
            </a:endParaRPr>
          </a:p>
          <a:p>
            <a:pPr algn="just"/>
            <a:r>
              <a:rPr lang="id-ID" altLang="en-US" sz="2000" dirty="0">
                <a:latin typeface="Arial" charset="0"/>
                <a:cs typeface="Arial" charset="0"/>
                <a:sym typeface="Arial" charset="0"/>
              </a:rPr>
              <a:t>	</a:t>
            </a:r>
            <a:r>
              <a:rPr lang="id-ID" altLang="en-US" sz="2000" dirty="0" smtClean="0">
                <a:latin typeface="Arial" charset="0"/>
                <a:cs typeface="Arial" charset="0"/>
                <a:sym typeface="Arial" charset="0"/>
              </a:rPr>
              <a:t>Gunakan </a:t>
            </a:r>
            <a:r>
              <a:rPr lang="id-ID" altLang="en-US" sz="2000" dirty="0">
                <a:latin typeface="Arial" charset="0"/>
                <a:cs typeface="Arial" charset="0"/>
                <a:sym typeface="Arial" charset="0"/>
              </a:rPr>
              <a:t>semua potensi yang Anda miliki.</a:t>
            </a:r>
            <a:endParaRPr lang="en-US" altLang="en-US" sz="2000" dirty="0"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8" name="Picture 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0" t="9251" r="20831" b="11163"/>
          <a:stretch>
            <a:fillRect/>
          </a:stretch>
        </p:blipFill>
        <p:spPr bwMode="auto">
          <a:xfrm rot="21212095">
            <a:off x="2966954" y="2043336"/>
            <a:ext cx="2087563" cy="3176588"/>
          </a:xfrm>
          <a:prstGeom prst="rect">
            <a:avLst/>
          </a:prstGeom>
          <a:noFill/>
          <a:ln>
            <a:noFill/>
          </a:ln>
          <a:effectLst>
            <a:outerShdw dist="139700" dir="2700017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8182">
            <a:off x="849006" y="2201773"/>
            <a:ext cx="2045573" cy="2859714"/>
          </a:xfrm>
          <a:prstGeom prst="rect">
            <a:avLst/>
          </a:prstGeom>
          <a:noFill/>
          <a:ln>
            <a:noFill/>
          </a:ln>
          <a:effectLst>
            <a:outerShdw dist="139700" dir="2700017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765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6039" y="700710"/>
            <a:ext cx="70831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altLang="en-US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dobe Gothic Std B" pitchFamily="34" charset="-128"/>
                <a:ea typeface="Adobe Gothic Std B" pitchFamily="34" charset="-128"/>
                <a:cs typeface="Arial" charset="0"/>
                <a:sym typeface="Arial" charset="0"/>
              </a:rPr>
              <a:t>Pahami Karakter Media dan </a:t>
            </a:r>
            <a:r>
              <a:rPr lang="id-ID" altLang="en-US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dobe Gothic Std B" pitchFamily="34" charset="-128"/>
                <a:ea typeface="Adobe Gothic Std B" pitchFamily="34" charset="-128"/>
                <a:cs typeface="Arial" charset="0"/>
                <a:sym typeface="Arial" charset="0"/>
              </a:rPr>
              <a:t>Penerbit</a:t>
            </a:r>
            <a:endParaRPr lang="en-US" sz="60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6039" y="2824788"/>
            <a:ext cx="52680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>
                <a:cs typeface="Arial" charset="0"/>
                <a:sym typeface="Arial" charset="0"/>
              </a:rPr>
              <a:t>	</a:t>
            </a:r>
            <a:r>
              <a:rPr lang="id-ID" altLang="en-US" sz="2400" dirty="0">
                <a:cs typeface="Arial" charset="0"/>
                <a:sym typeface="Arial" charset="0"/>
              </a:rPr>
              <a:t>Kalau </a:t>
            </a:r>
            <a:r>
              <a:rPr lang="id-ID" altLang="en-US" sz="2400" dirty="0" smtClean="0">
                <a:cs typeface="Arial" charset="0"/>
                <a:sym typeface="Arial" charset="0"/>
              </a:rPr>
              <a:t>Anda </a:t>
            </a:r>
            <a:r>
              <a:rPr lang="id-ID" altLang="en-US" sz="2400" dirty="0">
                <a:cs typeface="Arial" charset="0"/>
                <a:sym typeface="Arial" charset="0"/>
              </a:rPr>
              <a:t>sakit gigi jangan minum obat sakit perut. Artinya, jangan menerbitkan buku panduan memasak dan Tataboga di penerbit buku komputer/IT.</a:t>
            </a:r>
            <a:endParaRPr lang="en-US" altLang="en-US" sz="2400" dirty="0"/>
          </a:p>
          <a:p>
            <a:pPr algn="just"/>
            <a:r>
              <a:rPr lang="en-US" altLang="en-US" sz="2400" dirty="0">
                <a:cs typeface="Arial" charset="0"/>
                <a:sym typeface="Arial" charset="0"/>
              </a:rPr>
              <a:t>	</a:t>
            </a:r>
            <a:r>
              <a:rPr lang="id-ID" altLang="en-US" sz="2400" dirty="0">
                <a:cs typeface="Arial" charset="0"/>
                <a:sym typeface="Arial" charset="0"/>
              </a:rPr>
              <a:t>Cari titik temu, dan berdamailah dengan penerbit agar tulisan diterima dan diserap oleh pasar. </a:t>
            </a:r>
            <a:endParaRPr lang="en-US" altLang="en-US" sz="2400" dirty="0"/>
          </a:p>
          <a:p>
            <a:pPr algn="just"/>
            <a:endParaRPr lang="en-US" altLang="en-US" sz="2400" dirty="0">
              <a:cs typeface="Arial" charset="0"/>
              <a:sym typeface="Arial" charset="0"/>
            </a:endParaRPr>
          </a:p>
        </p:txBody>
      </p:sp>
      <p:pic>
        <p:nvPicPr>
          <p:cNvPr id="6" name="Picture 2" descr="C:\Users\Lenovo\Downloads\Logika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680">
            <a:off x="8426067" y="2303504"/>
            <a:ext cx="2369311" cy="3552533"/>
          </a:xfrm>
          <a:prstGeom prst="rect">
            <a:avLst/>
          </a:prstGeom>
          <a:ln>
            <a:noFill/>
          </a:ln>
          <a:effectLst>
            <a:outerShdw blurRad="139700" dist="190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06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36B94BA-B280-48BC-A0C1-88DEDF572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8477" y="1963024"/>
            <a:ext cx="5581934" cy="682079"/>
          </a:xfrm>
        </p:spPr>
        <p:txBody>
          <a:bodyPr>
            <a:noAutofit/>
          </a:bodyPr>
          <a:lstStyle/>
          <a:p>
            <a:pPr algn="l"/>
            <a:r>
              <a:rPr lang="id-ID" sz="4000" b="1" dirty="0" smtClean="0">
                <a:solidFill>
                  <a:srgbClr val="FFFFFF"/>
                </a:solidFill>
              </a:rPr>
              <a:t>Menulis </a:t>
            </a:r>
            <a:r>
              <a:rPr lang="id-ID" sz="4000" b="1" dirty="0">
                <a:solidFill>
                  <a:srgbClr val="FFFFFF"/>
                </a:solidFill>
              </a:rPr>
              <a:t>untuk </a:t>
            </a:r>
            <a:r>
              <a:rPr lang="id-ID" sz="4000" b="1" dirty="0" smtClean="0">
                <a:solidFill>
                  <a:srgbClr val="FFFFFF"/>
                </a:solidFill>
              </a:rPr>
              <a:t>Pemalas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6E441D3-E48A-4749-AAE8-41E09CDBC36E}"/>
              </a:ext>
            </a:extLst>
          </p:cNvPr>
          <p:cNvSpPr txBox="1"/>
          <p:nvPr/>
        </p:nvSpPr>
        <p:spPr>
          <a:xfrm>
            <a:off x="3065562" y="2454034"/>
            <a:ext cx="65424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b="1" dirty="0">
                <a:solidFill>
                  <a:schemeClr val="bg1"/>
                </a:solidFill>
                <a:latin typeface="Karla"/>
                <a:ea typeface="Karla"/>
                <a:cs typeface="Karla"/>
                <a:sym typeface="Karla"/>
              </a:rPr>
              <a:t>Oleh: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b="1" dirty="0">
                <a:solidFill>
                  <a:schemeClr val="bg1"/>
                </a:solidFill>
                <a:latin typeface="Karla"/>
                <a:ea typeface="Karla"/>
                <a:cs typeface="Karla"/>
                <a:sym typeface="Karla"/>
              </a:rPr>
              <a:t>Ach. Dhofir Zuhry </a:t>
            </a:r>
            <a:endParaRPr lang="id-ID" sz="2400" b="1" dirty="0">
              <a:solidFill>
                <a:schemeClr val="bg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>
                <a:solidFill>
                  <a:schemeClr val="bg1"/>
                </a:solidFill>
              </a:rPr>
              <a:t>Penulis Bukuu Peradaban Sarung, Kondom Gergaji, Nabi </a:t>
            </a:r>
            <a:r>
              <a:rPr lang="id-ID" dirty="0">
                <a:solidFill>
                  <a:schemeClr val="bg1"/>
                </a:solidFill>
              </a:rPr>
              <a:t>Muhammad bukan Orang </a:t>
            </a:r>
            <a:r>
              <a:rPr lang="id-ID" dirty="0" smtClean="0">
                <a:solidFill>
                  <a:schemeClr val="bg1"/>
                </a:solidFill>
              </a:rPr>
              <a:t>Arab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r>
              <a:rPr lang="id-ID" dirty="0">
                <a:solidFill>
                  <a:schemeClr val="bg1"/>
                </a:solidFill>
              </a:rPr>
              <a:t> </a:t>
            </a:r>
            <a:r>
              <a:rPr lang="id-ID" dirty="0" smtClean="0">
                <a:solidFill>
                  <a:schemeClr val="bg1"/>
                </a:solidFill>
              </a:rPr>
              <a:t>dll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76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481">
            <a:off x="10180425" y="3739254"/>
            <a:ext cx="1708150" cy="2644775"/>
          </a:xfrm>
          <a:prstGeom prst="rect">
            <a:avLst/>
          </a:prstGeom>
          <a:noFill/>
          <a:ln>
            <a:noFill/>
          </a:ln>
          <a:effectLst>
            <a:outerShdw dist="139700" dir="2700017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Lenovo\Downloads\Logika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737" y="3291418"/>
            <a:ext cx="1831565" cy="2746240"/>
          </a:xfrm>
          <a:prstGeom prst="rect">
            <a:avLst/>
          </a:prstGeom>
          <a:noFill/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5" t="9343" r="22093" b="11494"/>
          <a:stretch>
            <a:fillRect/>
          </a:stretch>
        </p:blipFill>
        <p:spPr bwMode="auto">
          <a:xfrm rot="21297719">
            <a:off x="6828770" y="3769051"/>
            <a:ext cx="1873250" cy="2641600"/>
          </a:xfrm>
          <a:prstGeom prst="rect">
            <a:avLst/>
          </a:prstGeom>
          <a:noFill/>
          <a:ln>
            <a:noFill/>
          </a:ln>
          <a:effectLst>
            <a:outerShdw dist="139700" dir="2700017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24"/>
          <p:cNvSpPr txBox="1">
            <a:spLocks noChangeArrowheads="1"/>
          </p:cNvSpPr>
          <p:nvPr/>
        </p:nvSpPr>
        <p:spPr>
          <a:xfrm>
            <a:off x="746482" y="2477368"/>
            <a:ext cx="5295163" cy="1143000"/>
          </a:xfrm>
          <a:prstGeom prst="rect">
            <a:avLst/>
          </a:prstGeom>
          <a:ln/>
        </p:spPr>
        <p:txBody>
          <a:bodyPr spcFirstLastPara="1" vert="horz" wrap="square" lIns="0" tIns="0" rIns="0" bIns="0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rPr lang="id-ID" altLang="en-US" sz="6000" b="1" dirty="0" smtClean="0">
                <a:latin typeface="Adobe Gothic Std B" pitchFamily="34" charset="-128"/>
                <a:ea typeface="Adobe Gothic Std B" pitchFamily="34" charset="-128"/>
                <a:cs typeface="Arial" charset="0"/>
                <a:sym typeface="Arial" charset="0"/>
              </a:rPr>
              <a:t>Tulisan Harus Selesai</a:t>
            </a:r>
            <a:endParaRPr lang="en-US" altLang="en-US" sz="60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482" y="3691902"/>
            <a:ext cx="5162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altLang="en-US" sz="2400" dirty="0">
                <a:latin typeface="Arial" charset="0"/>
                <a:cs typeface="Arial" charset="0"/>
                <a:sym typeface="Arial" charset="0"/>
              </a:rPr>
              <a:t>Tidak usah berpikir karya </a:t>
            </a:r>
            <a:r>
              <a:rPr lang="en-US" altLang="en-US" sz="2400" dirty="0">
                <a:latin typeface="Arial" charset="0"/>
                <a:cs typeface="Arial" charset="0"/>
                <a:sym typeface="Arial" charset="0"/>
              </a:rPr>
              <a:t>A</a:t>
            </a:r>
            <a:r>
              <a:rPr lang="id-ID" altLang="en-US" sz="2400" dirty="0">
                <a:latin typeface="Arial" charset="0"/>
                <a:cs typeface="Arial" charset="0"/>
                <a:sym typeface="Arial" charset="0"/>
              </a:rPr>
              <a:t>nda akan menjadi </a:t>
            </a:r>
            <a:r>
              <a:rPr lang="id-ID" altLang="en-US" sz="2400" b="1" i="1" dirty="0">
                <a:latin typeface="Arial" charset="0"/>
                <a:cs typeface="Arial" charset="0"/>
                <a:sym typeface="Arial" charset="0"/>
              </a:rPr>
              <a:t>Magnum Opus</a:t>
            </a:r>
            <a:r>
              <a:rPr lang="en-US" altLang="en-US" sz="2400" dirty="0">
                <a:latin typeface="Arial" charset="0"/>
                <a:cs typeface="Arial" charset="0"/>
                <a:sym typeface="Arial" charset="0"/>
              </a:rPr>
              <a:t>, </a:t>
            </a:r>
            <a:r>
              <a:rPr lang="en-US" altLang="en-US" sz="2400" dirty="0" err="1">
                <a:latin typeface="Arial" charset="0"/>
                <a:cs typeface="Arial" charset="0"/>
                <a:sym typeface="Arial" charset="0"/>
              </a:rPr>
              <a:t>sebab</a:t>
            </a:r>
            <a:r>
              <a:rPr lang="en-US" altLang="en-US" sz="2400" dirty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sz="2400" dirty="0" err="1">
                <a:latin typeface="Arial" charset="0"/>
                <a:cs typeface="Arial" charset="0"/>
                <a:sym typeface="Arial" charset="0"/>
              </a:rPr>
              <a:t>karya</a:t>
            </a:r>
            <a:r>
              <a:rPr lang="en-US" altLang="en-US" sz="2400" dirty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sz="2400" dirty="0" err="1">
                <a:latin typeface="Arial" charset="0"/>
                <a:cs typeface="Arial" charset="0"/>
                <a:sym typeface="Arial" charset="0"/>
              </a:rPr>
              <a:t>terbaik</a:t>
            </a:r>
            <a:r>
              <a:rPr lang="en-US" altLang="en-US" sz="2400" dirty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sz="2400" dirty="0" err="1">
                <a:latin typeface="Arial" charset="0"/>
                <a:cs typeface="Arial" charset="0"/>
                <a:sym typeface="Arial" charset="0"/>
              </a:rPr>
              <a:t>dan</a:t>
            </a:r>
            <a:r>
              <a:rPr lang="en-US" altLang="en-US" sz="2400" dirty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sz="2400" dirty="0" err="1">
                <a:latin typeface="Arial" charset="0"/>
                <a:cs typeface="Arial" charset="0"/>
                <a:sym typeface="Arial" charset="0"/>
              </a:rPr>
              <a:t>terhebat</a:t>
            </a:r>
            <a:r>
              <a:rPr lang="en-US" altLang="en-US" sz="2400" dirty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sz="2400" dirty="0" err="1">
                <a:latin typeface="Arial" charset="0"/>
                <a:cs typeface="Arial" charset="0"/>
                <a:sym typeface="Arial" charset="0"/>
              </a:rPr>
              <a:t>adalah</a:t>
            </a:r>
            <a:r>
              <a:rPr lang="en-US" altLang="en-US" sz="2400" dirty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sz="2400" dirty="0" err="1">
                <a:latin typeface="Arial" charset="0"/>
                <a:cs typeface="Arial" charset="0"/>
                <a:sym typeface="Arial" charset="0"/>
              </a:rPr>
              <a:t>karya</a:t>
            </a:r>
            <a:r>
              <a:rPr lang="en-US" altLang="en-US" sz="2400" dirty="0">
                <a:latin typeface="Arial" charset="0"/>
                <a:cs typeface="Arial" charset="0"/>
                <a:sym typeface="Arial" charset="0"/>
              </a:rPr>
              <a:t> yang </a:t>
            </a:r>
            <a:r>
              <a:rPr lang="en-US" altLang="en-US" sz="2400" dirty="0" err="1">
                <a:latin typeface="Arial" charset="0"/>
                <a:cs typeface="Arial" charset="0"/>
                <a:sym typeface="Arial" charset="0"/>
              </a:rPr>
              <a:t>selesai</a:t>
            </a:r>
            <a:r>
              <a:rPr lang="en-US" altLang="en-US" sz="2400" dirty="0">
                <a:latin typeface="Arial" charset="0"/>
                <a:cs typeface="Arial" charset="0"/>
                <a:sym typeface="Arial" charset="0"/>
              </a:rPr>
              <a:t>. 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8856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1627" y="1423414"/>
            <a:ext cx="44194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altLang="en-US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dobe Gothic Std B" pitchFamily="34" charset="-128"/>
                <a:ea typeface="Adobe Gothic Std B" pitchFamily="34" charset="-128"/>
                <a:cs typeface="Arial" charset="0"/>
                <a:sym typeface="Arial" charset="0"/>
              </a:rPr>
              <a:t>Musuh Para Penulis</a:t>
            </a:r>
            <a:endParaRPr lang="en-US" sz="60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636" y="340785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d-ID" altLang="en-US" dirty="0" smtClean="0">
                <a:latin typeface="Arial" charset="0"/>
                <a:cs typeface="Arial" charset="0"/>
                <a:sym typeface="Arial" charset="0"/>
              </a:rPr>
              <a:t>	Musuh </a:t>
            </a:r>
            <a:r>
              <a:rPr lang="id-ID" altLang="en-US" dirty="0">
                <a:latin typeface="Arial" charset="0"/>
                <a:cs typeface="Arial" charset="0"/>
                <a:sym typeface="Arial" charset="0"/>
              </a:rPr>
              <a:t>terbesar hari esok adalah keberhasilan hari ini, teman terbaik untuk hari esok adalah kegagalan hari ini.</a:t>
            </a:r>
            <a:endParaRPr lang="en-US" altLang="en-US" dirty="0"/>
          </a:p>
          <a:p>
            <a:pPr algn="just"/>
            <a:r>
              <a:rPr lang="id-ID" altLang="en-US" dirty="0">
                <a:latin typeface="Arial" charset="0"/>
                <a:cs typeface="Arial" charset="0"/>
                <a:sym typeface="Arial" charset="0"/>
              </a:rPr>
              <a:t>	Oleh sebab itu, jika saat ini </a:t>
            </a:r>
            <a:r>
              <a:rPr lang="en-US" altLang="en-US" dirty="0">
                <a:latin typeface="Arial" charset="0"/>
                <a:cs typeface="Arial" charset="0"/>
                <a:sym typeface="Arial" charset="0"/>
              </a:rPr>
              <a:t>A</a:t>
            </a:r>
            <a:r>
              <a:rPr lang="id-ID" altLang="en-US" dirty="0">
                <a:latin typeface="Arial" charset="0"/>
                <a:cs typeface="Arial" charset="0"/>
                <a:sym typeface="Arial" charset="0"/>
              </a:rPr>
              <a:t>nda berada di sebuah lubang, maka hal pertama yang harus </a:t>
            </a:r>
            <a:r>
              <a:rPr lang="en-US" altLang="en-US" dirty="0">
                <a:latin typeface="Arial" charset="0"/>
                <a:cs typeface="Arial" charset="0"/>
                <a:sym typeface="Arial" charset="0"/>
              </a:rPr>
              <a:t>A</a:t>
            </a:r>
            <a:r>
              <a:rPr lang="id-ID" altLang="en-US" dirty="0">
                <a:latin typeface="Arial" charset="0"/>
                <a:cs typeface="Arial" charset="0"/>
                <a:sym typeface="Arial" charset="0"/>
              </a:rPr>
              <a:t>nda lakukan adalah berhenti menggali</a:t>
            </a:r>
            <a:r>
              <a:rPr lang="id-ID" altLang="en-US" dirty="0" smtClean="0">
                <a:latin typeface="Arial" charset="0"/>
                <a:cs typeface="Arial" charset="0"/>
                <a:sym typeface="Arial" charset="0"/>
              </a:rPr>
              <a:t>. Pribadi yang visioner adalah ia yang cepat meninggalkan keadaannya saat ini.</a:t>
            </a:r>
            <a:endParaRPr lang="en-US" altLang="en-US" dirty="0"/>
          </a:p>
          <a:p>
            <a:pPr algn="just"/>
            <a:endParaRPr lang="en-US" altLang="en-US" dirty="0"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7" name="Picture 1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0" t="9050" r="12900" b="9052"/>
          <a:stretch>
            <a:fillRect/>
          </a:stretch>
        </p:blipFill>
        <p:spPr bwMode="auto">
          <a:xfrm rot="596162">
            <a:off x="9267209" y="2397261"/>
            <a:ext cx="2306516" cy="3429849"/>
          </a:xfrm>
          <a:prstGeom prst="rect">
            <a:avLst/>
          </a:prstGeom>
          <a:noFill/>
          <a:ln>
            <a:noFill/>
          </a:ln>
          <a:effectLst>
            <a:outerShdw dist="139700" dir="2700017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9" t="861" r="17239" b="861"/>
          <a:stretch>
            <a:fillRect/>
          </a:stretch>
        </p:blipFill>
        <p:spPr bwMode="auto">
          <a:xfrm rot="21117516">
            <a:off x="7033115" y="2468642"/>
            <a:ext cx="2472969" cy="3375363"/>
          </a:xfrm>
          <a:prstGeom prst="rect">
            <a:avLst/>
          </a:prstGeom>
          <a:noFill/>
          <a:ln>
            <a:noFill/>
          </a:ln>
          <a:effectLst>
            <a:outerShdw dist="139700" dir="2700017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311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413" y="1831312"/>
            <a:ext cx="5589587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46244" y="2136280"/>
            <a:ext cx="508606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altLang="en-US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Terima Kasih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, </a:t>
            </a:r>
            <a:endParaRPr lang="id-ID" alt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  <a:sym typeface="Arial" charset="0"/>
            </a:endParaRPr>
          </a:p>
          <a:p>
            <a:pPr algn="just"/>
            <a:r>
              <a:rPr lang="en-US" altLang="en-US" sz="2400" dirty="0" err="1" smtClean="0">
                <a:latin typeface="Arial" charset="0"/>
                <a:cs typeface="Arial" charset="0"/>
                <a:sym typeface="Arial" charset="0"/>
              </a:rPr>
              <a:t>bersiaplah</a:t>
            </a:r>
            <a:r>
              <a:rPr lang="en-US" altLang="en-US" sz="2400" dirty="0" smtClean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sz="2400" dirty="0" err="1">
                <a:latin typeface="Arial" charset="0"/>
                <a:cs typeface="Arial" charset="0"/>
                <a:sym typeface="Arial" charset="0"/>
              </a:rPr>
              <a:t>untuk</a:t>
            </a:r>
            <a:r>
              <a:rPr lang="en-US" altLang="en-US" sz="2400" dirty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sz="2400" dirty="0" err="1">
                <a:latin typeface="Arial" charset="0"/>
                <a:cs typeface="Arial" charset="0"/>
                <a:sym typeface="Arial" charset="0"/>
              </a:rPr>
              <a:t>terkenal</a:t>
            </a:r>
            <a:r>
              <a:rPr lang="en-US" altLang="en-US" sz="2400" dirty="0">
                <a:latin typeface="Arial" charset="0"/>
                <a:cs typeface="Arial" charset="0"/>
                <a:sym typeface="Arial" charset="0"/>
              </a:rPr>
              <a:t>, </a:t>
            </a:r>
            <a:r>
              <a:rPr lang="en-US" altLang="en-US" sz="2400" dirty="0" err="1">
                <a:latin typeface="Arial" charset="0"/>
                <a:cs typeface="Arial" charset="0"/>
                <a:sym typeface="Arial" charset="0"/>
              </a:rPr>
              <a:t>dikepung</a:t>
            </a:r>
            <a:r>
              <a:rPr lang="en-US" altLang="en-US" sz="2400" dirty="0">
                <a:latin typeface="Arial" charset="0"/>
                <a:cs typeface="Arial" charset="0"/>
                <a:sym typeface="Arial" charset="0"/>
              </a:rPr>
              <a:t> paparazzi, </a:t>
            </a:r>
            <a:r>
              <a:rPr lang="en-US" altLang="en-US" sz="2400" dirty="0" err="1">
                <a:latin typeface="Arial" charset="0"/>
                <a:cs typeface="Arial" charset="0"/>
                <a:sym typeface="Arial" charset="0"/>
              </a:rPr>
              <a:t>banyak</a:t>
            </a:r>
            <a:r>
              <a:rPr lang="en-US" altLang="en-US" sz="2400" dirty="0">
                <a:latin typeface="Arial" charset="0"/>
                <a:cs typeface="Arial" charset="0"/>
                <a:sym typeface="Arial" charset="0"/>
              </a:rPr>
              <a:t> yang </a:t>
            </a:r>
            <a:r>
              <a:rPr lang="en-US" altLang="en-US" sz="2400" dirty="0" err="1">
                <a:latin typeface="Arial" charset="0"/>
                <a:cs typeface="Arial" charset="0"/>
                <a:sym typeface="Arial" charset="0"/>
              </a:rPr>
              <a:t>minta</a:t>
            </a:r>
            <a:r>
              <a:rPr lang="en-US" altLang="en-US" sz="2400" dirty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sz="2400" dirty="0" err="1">
                <a:latin typeface="Arial" charset="0"/>
                <a:cs typeface="Arial" charset="0"/>
                <a:sym typeface="Arial" charset="0"/>
              </a:rPr>
              <a:t>tanda</a:t>
            </a:r>
            <a:r>
              <a:rPr lang="en-US" altLang="en-US" sz="2400" dirty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sz="2400" dirty="0" err="1">
                <a:latin typeface="Arial" charset="0"/>
                <a:cs typeface="Arial" charset="0"/>
                <a:sym typeface="Arial" charset="0"/>
              </a:rPr>
              <a:t>tangan</a:t>
            </a:r>
            <a:r>
              <a:rPr lang="en-US" altLang="en-US" sz="2400" dirty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sz="2400" dirty="0" err="1">
                <a:latin typeface="Arial" charset="0"/>
                <a:cs typeface="Arial" charset="0"/>
                <a:sym typeface="Arial" charset="0"/>
              </a:rPr>
              <a:t>dan</a:t>
            </a:r>
            <a:r>
              <a:rPr lang="en-US" altLang="en-US" sz="2400" dirty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sz="2400" dirty="0" err="1">
                <a:latin typeface="Arial" charset="0"/>
                <a:cs typeface="Arial" charset="0"/>
                <a:sym typeface="Arial" charset="0"/>
              </a:rPr>
              <a:t>berebut</a:t>
            </a:r>
            <a:r>
              <a:rPr lang="en-US" altLang="en-US" sz="2400" dirty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sz="2400" dirty="0" err="1">
                <a:latin typeface="Arial" charset="0"/>
                <a:cs typeface="Arial" charset="0"/>
                <a:sym typeface="Arial" charset="0"/>
              </a:rPr>
              <a:t>untuk</a:t>
            </a:r>
            <a:r>
              <a:rPr lang="en-US" altLang="en-US" sz="2400" dirty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sz="2400" dirty="0" err="1">
                <a:latin typeface="Arial" charset="0"/>
                <a:cs typeface="Arial" charset="0"/>
                <a:sym typeface="Arial" charset="0"/>
              </a:rPr>
              <a:t>menjadi</a:t>
            </a:r>
            <a:r>
              <a:rPr lang="en-US" altLang="en-US" sz="2400" dirty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sz="2400" dirty="0" err="1">
                <a:latin typeface="Arial" charset="0"/>
                <a:cs typeface="Arial" charset="0"/>
                <a:sym typeface="Arial" charset="0"/>
              </a:rPr>
              <a:t>mertua</a:t>
            </a:r>
            <a:r>
              <a:rPr lang="en-US" altLang="en-US" sz="2400" dirty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sz="2400" dirty="0" err="1">
                <a:latin typeface="Arial" charset="0"/>
                <a:cs typeface="Arial" charset="0"/>
                <a:sym typeface="Arial" charset="0"/>
              </a:rPr>
              <a:t>Anda</a:t>
            </a:r>
            <a:r>
              <a:rPr lang="en-US" altLang="en-US" sz="2400" dirty="0">
                <a:latin typeface="Arial" charset="0"/>
                <a:cs typeface="Arial" charset="0"/>
                <a:sym typeface="Arial" charset="0"/>
              </a:rPr>
              <a:t>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36628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F791D9CF-A0CA-4BD7-ADC2-7F52C4E76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95" y="1505958"/>
            <a:ext cx="4290998" cy="2255279"/>
          </a:xfrm>
        </p:spPr>
        <p:txBody>
          <a:bodyPr/>
          <a:lstStyle/>
          <a:p>
            <a:r>
              <a:rPr lang="id-ID" sz="8000" b="1" dirty="0">
                <a:latin typeface="Adobe Gothic Std B" pitchFamily="34" charset="-128"/>
                <a:ea typeface="Adobe Gothic Std B" pitchFamily="34" charset="-128"/>
              </a:rPr>
              <a:t>Apa </a:t>
            </a:r>
            <a:r>
              <a:rPr lang="en-US" sz="8000" b="1" dirty="0">
                <a:latin typeface="Adobe Gothic Std B" pitchFamily="34" charset="-128"/>
                <a:ea typeface="Adobe Gothic Std B" pitchFamily="34" charset="-128"/>
              </a:rPr>
              <a:t>i</a:t>
            </a:r>
            <a:r>
              <a:rPr lang="id-ID" sz="8000" b="1" dirty="0" smtClean="0">
                <a:latin typeface="Adobe Gothic Std B" pitchFamily="34" charset="-128"/>
                <a:ea typeface="Adobe Gothic Std B" pitchFamily="34" charset="-128"/>
              </a:rPr>
              <a:t>tu </a:t>
            </a:r>
            <a:r>
              <a:rPr lang="id-ID" sz="8000" b="1" dirty="0" smtClean="0">
                <a:latin typeface="Adobe Gothic Std B" pitchFamily="34" charset="-128"/>
                <a:ea typeface="Adobe Gothic Std B" pitchFamily="34" charset="-128"/>
              </a:rPr>
              <a:t/>
            </a:r>
            <a:br>
              <a:rPr lang="id-ID" sz="8000" b="1" dirty="0" smtClean="0">
                <a:latin typeface="Adobe Gothic Std B" pitchFamily="34" charset="-128"/>
                <a:ea typeface="Adobe Gothic Std B" pitchFamily="34" charset="-128"/>
              </a:rPr>
            </a:br>
            <a:r>
              <a:rPr lang="en-US" sz="8000" b="1" dirty="0" smtClean="0">
                <a:latin typeface="Adobe Gothic Std B" pitchFamily="34" charset="-128"/>
                <a:ea typeface="Adobe Gothic Std B" pitchFamily="34" charset="-128"/>
              </a:rPr>
              <a:t>M</a:t>
            </a:r>
            <a:r>
              <a:rPr lang="id-ID" sz="8000" b="1" dirty="0" smtClean="0">
                <a:latin typeface="Adobe Gothic Std B" pitchFamily="34" charset="-128"/>
                <a:ea typeface="Adobe Gothic Std B" pitchFamily="34" charset="-128"/>
              </a:rPr>
              <a:t>enulis</a:t>
            </a:r>
            <a:r>
              <a:rPr lang="id-ID" sz="8000" b="1" dirty="0">
                <a:latin typeface="Adobe Gothic Std B" pitchFamily="34" charset="-128"/>
                <a:ea typeface="Adobe Gothic Std B" pitchFamily="34" charset="-128"/>
              </a:rPr>
              <a:t>?</a:t>
            </a:r>
            <a:endParaRPr lang="en-US" sz="8000" b="1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77A4286-8137-4CBD-B9D2-E23B20E371E8}"/>
              </a:ext>
            </a:extLst>
          </p:cNvPr>
          <p:cNvSpPr txBox="1"/>
          <p:nvPr/>
        </p:nvSpPr>
        <p:spPr>
          <a:xfrm flipH="1">
            <a:off x="1314734" y="4079407"/>
            <a:ext cx="41357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Life Skill</a:t>
            </a:r>
          </a:p>
          <a:p>
            <a:r>
              <a:rPr lang="id-ID" sz="3200" dirty="0" smtClean="0"/>
              <a:t>Life </a:t>
            </a:r>
            <a:r>
              <a:rPr lang="id-ID" sz="3200" dirty="0"/>
              <a:t>Style</a:t>
            </a:r>
            <a:endParaRPr lang="en-US" sz="3200" dirty="0"/>
          </a:p>
        </p:txBody>
      </p:sp>
      <p:pic>
        <p:nvPicPr>
          <p:cNvPr id="5" name="Picture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736" y="3219063"/>
            <a:ext cx="2519200" cy="3475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64198" y="2119162"/>
            <a:ext cx="39624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altLang="en-US" sz="2000" dirty="0" smtClean="0">
                <a:latin typeface="Arial" charset="0"/>
                <a:cs typeface="Arial" charset="0"/>
                <a:sym typeface="Arial" charset="0"/>
              </a:rPr>
              <a:t>	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8750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511441-A0C2-4F3B-BC63-0C64F76081F0}"/>
              </a:ext>
            </a:extLst>
          </p:cNvPr>
          <p:cNvSpPr txBox="1"/>
          <p:nvPr/>
        </p:nvSpPr>
        <p:spPr>
          <a:xfrm>
            <a:off x="4252822" y="1514933"/>
            <a:ext cx="688265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6000" b="1" dirty="0"/>
              <a:t>Apa </a:t>
            </a:r>
            <a:r>
              <a:rPr lang="en-US" sz="6000" b="1" dirty="0" smtClean="0"/>
              <a:t>T</a:t>
            </a:r>
            <a:r>
              <a:rPr lang="id-ID" sz="6000" b="1" dirty="0" smtClean="0"/>
              <a:t>ujuan </a:t>
            </a:r>
            <a:r>
              <a:rPr lang="id-ID" sz="6000" b="1" dirty="0"/>
              <a:t>Menulis?</a:t>
            </a:r>
            <a:r>
              <a:rPr lang="id-ID" sz="1800" b="1" dirty="0"/>
              <a:t/>
            </a:r>
            <a:br>
              <a:rPr lang="id-ID" sz="1800" b="1" dirty="0"/>
            </a:br>
            <a:endParaRPr lang="en-US" dirty="0"/>
          </a:p>
        </p:txBody>
      </p:sp>
      <p:pic>
        <p:nvPicPr>
          <p:cNvPr id="5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0" t="9251" r="20831" b="11163"/>
          <a:stretch>
            <a:fillRect/>
          </a:stretch>
        </p:blipFill>
        <p:spPr bwMode="auto">
          <a:xfrm rot="21212095">
            <a:off x="2251320" y="3456842"/>
            <a:ext cx="2087563" cy="3176588"/>
          </a:xfrm>
          <a:prstGeom prst="rect">
            <a:avLst/>
          </a:prstGeom>
          <a:noFill/>
          <a:ln>
            <a:noFill/>
          </a:ln>
          <a:effectLst>
            <a:outerShdw dist="139700" dir="2700017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9497">
            <a:off x="434748" y="3835931"/>
            <a:ext cx="1919691" cy="2683731"/>
          </a:xfrm>
          <a:prstGeom prst="rect">
            <a:avLst/>
          </a:prstGeom>
          <a:noFill/>
          <a:ln>
            <a:noFill/>
          </a:ln>
          <a:effectLst>
            <a:outerShdw dist="139700" dir="2700017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14949" y="2708301"/>
            <a:ext cx="39046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altLang="en-US" dirty="0">
                <a:latin typeface="Arial" charset="0"/>
                <a:cs typeface="Arial" charset="0"/>
                <a:sym typeface="Arial" charset="0"/>
              </a:rPr>
              <a:t>Jika bukan untuk diterbitkan, setidaknya untuk </a:t>
            </a:r>
            <a:r>
              <a:rPr lang="en-US" altLang="en-US" dirty="0">
                <a:latin typeface="Arial" charset="0"/>
                <a:cs typeface="Arial" charset="0"/>
                <a:sym typeface="Arial" charset="0"/>
              </a:rPr>
              <a:t>A</a:t>
            </a:r>
            <a:r>
              <a:rPr lang="id-ID" altLang="en-US" dirty="0">
                <a:latin typeface="Arial" charset="0"/>
                <a:cs typeface="Arial" charset="0"/>
                <a:sym typeface="Arial" charset="0"/>
              </a:rPr>
              <a:t>nda baca sendiri, bukti cinta untuk pacar dan hadiah untuk calon mertua </a:t>
            </a:r>
            <a:r>
              <a:rPr lang="en-US" altLang="en-US" dirty="0">
                <a:latin typeface="Arial" charset="0"/>
                <a:cs typeface="Arial" charset="0"/>
                <a:sym typeface="Arial" charset="0"/>
              </a:rPr>
              <a:t>A</a:t>
            </a:r>
            <a:r>
              <a:rPr lang="id-ID" altLang="en-US" dirty="0">
                <a:latin typeface="Arial" charset="0"/>
                <a:cs typeface="Arial" charset="0"/>
                <a:sym typeface="Arial" charset="0"/>
              </a:rPr>
              <a:t>nda</a:t>
            </a:r>
            <a:r>
              <a:rPr lang="en-US" altLang="en-US" dirty="0" smtClean="0">
                <a:latin typeface="Arial" charset="0"/>
                <a:cs typeface="Arial" charset="0"/>
                <a:sym typeface="Arial" charset="0"/>
              </a:rPr>
              <a:t>.</a:t>
            </a:r>
            <a:r>
              <a:rPr lang="id-ID" altLang="en-US" dirty="0" smtClean="0">
                <a:latin typeface="Arial" charset="0"/>
                <a:cs typeface="Arial" charset="0"/>
                <a:sym typeface="Arial" charset="0"/>
              </a:rPr>
              <a:t> Namun, para Bijak Bestari mengingatkan bahwa sungai mengalir ke laut, sejarah mengalir ke langit. Maka tulislah nama Anda di langit.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445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subTitle" idx="1"/>
          </p:nvPr>
        </p:nvSpPr>
        <p:spPr>
          <a:xfrm>
            <a:off x="734708" y="622258"/>
            <a:ext cx="6713600" cy="456000"/>
          </a:xfrm>
          <a:prstGeom prst="rect">
            <a:avLst/>
          </a:prstGeom>
          <a:noFill/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Aft>
                <a:spcPts val="800"/>
              </a:spcAft>
            </a:pPr>
            <a:r>
              <a:rPr lang="id-ID" sz="6000" b="1" dirty="0">
                <a:solidFill>
                  <a:schemeClr val="tx1"/>
                </a:solidFill>
              </a:rPr>
              <a:t>Bagaimana </a:t>
            </a:r>
            <a:r>
              <a:rPr lang="en-US" sz="6000" b="1" dirty="0" smtClean="0">
                <a:solidFill>
                  <a:schemeClr val="tx1"/>
                </a:solidFill>
              </a:rPr>
              <a:t>M</a:t>
            </a:r>
            <a:r>
              <a:rPr lang="id-ID" sz="6000" b="1" dirty="0" smtClean="0">
                <a:solidFill>
                  <a:schemeClr val="tx1"/>
                </a:solidFill>
              </a:rPr>
              <a:t>enumbuhkan </a:t>
            </a:r>
            <a:r>
              <a:rPr lang="en-US" sz="6000" b="1" dirty="0">
                <a:solidFill>
                  <a:schemeClr val="tx1"/>
                </a:solidFill>
              </a:rPr>
              <a:t>J</a:t>
            </a:r>
            <a:r>
              <a:rPr lang="id-ID" sz="6000" b="1" dirty="0" smtClean="0">
                <a:solidFill>
                  <a:schemeClr val="tx1"/>
                </a:solidFill>
              </a:rPr>
              <a:t>iwa </a:t>
            </a:r>
            <a:r>
              <a:rPr lang="en-US" sz="6000" b="1" dirty="0">
                <a:solidFill>
                  <a:schemeClr val="tx1"/>
                </a:solidFill>
              </a:rPr>
              <a:t>M</a:t>
            </a:r>
            <a:r>
              <a:rPr lang="id-ID" sz="6000" b="1" dirty="0" smtClean="0">
                <a:solidFill>
                  <a:schemeClr val="tx1"/>
                </a:solidFill>
              </a:rPr>
              <a:t>enulis</a:t>
            </a:r>
            <a:r>
              <a:rPr lang="id-ID" sz="6000" b="1" dirty="0">
                <a:solidFill>
                  <a:schemeClr val="tx1"/>
                </a:solidFill>
              </a:rPr>
              <a:t>?</a:t>
            </a:r>
            <a:endParaRPr sz="6000" b="1" dirty="0">
              <a:solidFill>
                <a:schemeClr val="tx1"/>
              </a:solidFill>
            </a:endParaRPr>
          </a:p>
        </p:txBody>
      </p:sp>
      <p:sp>
        <p:nvSpPr>
          <p:cNvPr id="5" name="Google Shape;77;p15">
            <a:extLst>
              <a:ext uri="{FF2B5EF4-FFF2-40B4-BE49-F238E27FC236}">
                <a16:creationId xmlns:a16="http://schemas.microsoft.com/office/drawing/2014/main" xmlns="" id="{C9BDA1E1-6E6F-48AD-ACAD-D2BE4721862C}"/>
              </a:ext>
            </a:extLst>
          </p:cNvPr>
          <p:cNvSpPr txBox="1">
            <a:spLocks/>
          </p:cNvSpPr>
          <p:nvPr/>
        </p:nvSpPr>
        <p:spPr>
          <a:xfrm flipV="1">
            <a:off x="3615673" y="7222144"/>
            <a:ext cx="4981969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None/>
              <a:defRPr sz="20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arla"/>
              <a:buNone/>
              <a:defRPr sz="30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arla"/>
              <a:buNone/>
              <a:defRPr sz="30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arla"/>
              <a:buNone/>
              <a:defRPr sz="30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arla"/>
              <a:buNone/>
              <a:defRPr sz="30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arla"/>
              <a:buNone/>
              <a:defRPr sz="30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arla"/>
              <a:buNone/>
              <a:defRPr sz="30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arla"/>
              <a:buNone/>
              <a:defRPr sz="30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3000"/>
              <a:buFont typeface="Karla"/>
              <a:buNone/>
              <a:defRPr sz="30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380990" indent="-380990">
              <a:buClr>
                <a:schemeClr val="dk1"/>
              </a:buClr>
              <a:buSzPts val="1100"/>
              <a:buFontTx/>
              <a:buChar char="-"/>
            </a:pP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6" name="Google Shape;77;p15">
            <a:extLst>
              <a:ext uri="{FF2B5EF4-FFF2-40B4-BE49-F238E27FC236}">
                <a16:creationId xmlns:a16="http://schemas.microsoft.com/office/drawing/2014/main" xmlns="" id="{9B24BDC9-E012-45DE-A30A-55D028293A47}"/>
              </a:ext>
            </a:extLst>
          </p:cNvPr>
          <p:cNvSpPr txBox="1">
            <a:spLocks/>
          </p:cNvSpPr>
          <p:nvPr/>
        </p:nvSpPr>
        <p:spPr>
          <a:xfrm>
            <a:off x="8134842" y="2658561"/>
            <a:ext cx="901713" cy="40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▪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endParaRPr lang="id-ID" sz="21333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7" name="Google Shape;77;p15">
            <a:extLst>
              <a:ext uri="{FF2B5EF4-FFF2-40B4-BE49-F238E27FC236}">
                <a16:creationId xmlns:a16="http://schemas.microsoft.com/office/drawing/2014/main" xmlns="" id="{807AC5A1-1B3B-4FEE-9D93-6B8AB5E581B4}"/>
              </a:ext>
            </a:extLst>
          </p:cNvPr>
          <p:cNvSpPr txBox="1">
            <a:spLocks/>
          </p:cNvSpPr>
          <p:nvPr/>
        </p:nvSpPr>
        <p:spPr>
          <a:xfrm>
            <a:off x="8683233" y="3984481"/>
            <a:ext cx="3508767" cy="26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▪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None/>
            </a:pPr>
            <a:endParaRPr lang="id-ID" sz="3200" b="1" u="sng" dirty="0"/>
          </a:p>
        </p:txBody>
      </p:sp>
      <p:sp>
        <p:nvSpPr>
          <p:cNvPr id="3" name="Star: 4 Points 2">
            <a:extLst>
              <a:ext uri="{FF2B5EF4-FFF2-40B4-BE49-F238E27FC236}">
                <a16:creationId xmlns:a16="http://schemas.microsoft.com/office/drawing/2014/main" xmlns="" id="{38A11496-655D-4115-A262-A67DF61BAF13}"/>
              </a:ext>
            </a:extLst>
          </p:cNvPr>
          <p:cNvSpPr/>
          <p:nvPr/>
        </p:nvSpPr>
        <p:spPr>
          <a:xfrm>
            <a:off x="3761117" y="2816524"/>
            <a:ext cx="45719" cy="47445"/>
          </a:xfrm>
          <a:prstGeom prst="star4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3F75A2CA-1DF3-4061-9814-0C6248E77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1242" y="3341640"/>
            <a:ext cx="6713600" cy="1586677"/>
          </a:xfrm>
        </p:spPr>
        <p:txBody>
          <a:bodyPr/>
          <a:lstStyle/>
          <a:p>
            <a:r>
              <a:rPr lang="id-ID" sz="2800" dirty="0" smtClean="0">
                <a:latin typeface="Constantia" pitchFamily="18" charset="0"/>
                <a:cs typeface="Arabic Typesetting" pitchFamily="66" charset="-78"/>
              </a:rPr>
              <a:t>Pembiasaan</a:t>
            </a:r>
            <a:br>
              <a:rPr lang="id-ID" sz="2800" dirty="0" smtClean="0">
                <a:latin typeface="Constantia" pitchFamily="18" charset="0"/>
                <a:cs typeface="Arabic Typesetting" pitchFamily="66" charset="-78"/>
              </a:rPr>
            </a:br>
            <a:r>
              <a:rPr lang="id-ID" sz="2800" dirty="0" smtClean="0">
                <a:latin typeface="Constantia" pitchFamily="18" charset="0"/>
                <a:cs typeface="Arabic Typesetting" pitchFamily="66" charset="-78"/>
              </a:rPr>
              <a:t/>
            </a:r>
            <a:br>
              <a:rPr lang="id-ID" sz="2800" dirty="0" smtClean="0">
                <a:latin typeface="Constantia" pitchFamily="18" charset="0"/>
                <a:cs typeface="Arabic Typesetting" pitchFamily="66" charset="-78"/>
              </a:rPr>
            </a:br>
            <a:r>
              <a:rPr lang="id-ID" sz="2800" dirty="0" smtClean="0">
                <a:latin typeface="Constantia" pitchFamily="18" charset="0"/>
                <a:cs typeface="Arabic Typesetting" pitchFamily="66" charset="-78"/>
              </a:rPr>
              <a:t>Kepakaran </a:t>
            </a:r>
            <a:r>
              <a:rPr lang="id-ID" sz="2800" dirty="0">
                <a:latin typeface="Constantia" pitchFamily="18" charset="0"/>
                <a:cs typeface="Arabic Typesetting" pitchFamily="66" charset="-78"/>
              </a:rPr>
              <a:t>butuh </a:t>
            </a:r>
            <a:r>
              <a:rPr lang="id-ID" sz="2800" dirty="0" smtClean="0">
                <a:latin typeface="Constantia" pitchFamily="18" charset="0"/>
                <a:cs typeface="Arabic Typesetting" pitchFamily="66" charset="-78"/>
              </a:rPr>
              <a:t>5</a:t>
            </a:r>
            <a:r>
              <a:rPr lang="en-US" sz="2800" dirty="0" smtClean="0">
                <a:latin typeface="Constantia" pitchFamily="18" charset="0"/>
                <a:cs typeface="Arabic Typesetting" pitchFamily="66" charset="-78"/>
              </a:rPr>
              <a:t>.</a:t>
            </a:r>
            <a:r>
              <a:rPr lang="id-ID" sz="2800" dirty="0" smtClean="0">
                <a:latin typeface="Constantia" pitchFamily="18" charset="0"/>
                <a:cs typeface="Arabic Typesetting" pitchFamily="66" charset="-78"/>
              </a:rPr>
              <a:t>000-10</a:t>
            </a:r>
            <a:r>
              <a:rPr lang="en-US" sz="2800" dirty="0" smtClean="0">
                <a:latin typeface="Constantia" pitchFamily="18" charset="0"/>
                <a:cs typeface="Arabic Typesetting" pitchFamily="66" charset="-78"/>
              </a:rPr>
              <a:t>.</a:t>
            </a:r>
            <a:r>
              <a:rPr lang="id-ID" sz="2800" dirty="0" smtClean="0">
                <a:latin typeface="Constantia" pitchFamily="18" charset="0"/>
                <a:cs typeface="Arabic Typesetting" pitchFamily="66" charset="-78"/>
              </a:rPr>
              <a:t>000 jam</a:t>
            </a:r>
            <a:endParaRPr lang="en-US" sz="2800" dirty="0">
              <a:latin typeface="Constantia" pitchFamily="18" charset="0"/>
              <a:cs typeface="Arabic Typesetting" pitchFamily="66" charset="-78"/>
            </a:endParaRPr>
          </a:p>
        </p:txBody>
      </p:sp>
      <p:pic>
        <p:nvPicPr>
          <p:cNvPr id="11" name="Picture 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233" y="941324"/>
            <a:ext cx="2411300" cy="4386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893928" y="3799571"/>
            <a:ext cx="232012" cy="232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82555" y="4549355"/>
            <a:ext cx="232012" cy="232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ctrTitle"/>
          </p:nvPr>
        </p:nvSpPr>
        <p:spPr>
          <a:xfrm>
            <a:off x="937105" y="-454186"/>
            <a:ext cx="10144878" cy="3112747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marL="0" indent="0"/>
            <a:r>
              <a:rPr sz="6000" dirty="0" err="1">
                <a:latin typeface="Arial Black" panose="020B0A04020102020204" pitchFamily="34" charset="0"/>
              </a:rPr>
              <a:t>Apa</a:t>
            </a:r>
            <a:r>
              <a:rPr sz="6000" dirty="0">
                <a:latin typeface="Arial Black" panose="020B0A04020102020204" pitchFamily="34" charset="0"/>
              </a:rPr>
              <a:t> </a:t>
            </a:r>
            <a:r>
              <a:rPr lang="en-US" sz="6000" dirty="0" err="1" smtClean="0">
                <a:latin typeface="Arial Black" panose="020B0A04020102020204" pitchFamily="34" charset="0"/>
              </a:rPr>
              <a:t>P</a:t>
            </a:r>
            <a:r>
              <a:rPr sz="6000" dirty="0" err="1" smtClean="0">
                <a:latin typeface="Arial Black" panose="020B0A04020102020204" pitchFamily="34" charset="0"/>
              </a:rPr>
              <a:t>ersiapan</a:t>
            </a:r>
            <a:r>
              <a:rPr sz="6000" dirty="0" smtClean="0">
                <a:latin typeface="Arial Black" panose="020B0A04020102020204" pitchFamily="34" charset="0"/>
              </a:rPr>
              <a:t> </a:t>
            </a:r>
            <a:r>
              <a:rPr lang="en-US" sz="6000" dirty="0" err="1">
                <a:latin typeface="Arial Black" panose="020B0A04020102020204" pitchFamily="34" charset="0"/>
              </a:rPr>
              <a:t>M</a:t>
            </a:r>
            <a:r>
              <a:rPr sz="6000" dirty="0" err="1" smtClean="0">
                <a:latin typeface="Arial Black" panose="020B0A04020102020204" pitchFamily="34" charset="0"/>
              </a:rPr>
              <a:t>enulis</a:t>
            </a:r>
            <a:r>
              <a:rPr sz="6000" dirty="0">
                <a:latin typeface="Arial Black" panose="020B0A04020102020204" pitchFamily="34" charset="0"/>
              </a:rPr>
              <a:t>?</a:t>
            </a:r>
            <a:r>
              <a:rPr dirty="0">
                <a:latin typeface="Arial Black" panose="020B0A04020102020204" pitchFamily="34" charset="0"/>
              </a:rPr>
              <a:t/>
            </a:r>
            <a:br>
              <a:rPr dirty="0">
                <a:latin typeface="Arial Black" panose="020B0A04020102020204" pitchFamily="34" charset="0"/>
              </a:rPr>
            </a:b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5" name="Google Shape;77;p15">
            <a:extLst>
              <a:ext uri="{FF2B5EF4-FFF2-40B4-BE49-F238E27FC236}">
                <a16:creationId xmlns:a16="http://schemas.microsoft.com/office/drawing/2014/main" xmlns="" id="{C9BDA1E1-6E6F-48AD-ACAD-D2BE4721862C}"/>
              </a:ext>
            </a:extLst>
          </p:cNvPr>
          <p:cNvSpPr txBox="1">
            <a:spLocks/>
          </p:cNvSpPr>
          <p:nvPr/>
        </p:nvSpPr>
        <p:spPr>
          <a:xfrm>
            <a:off x="4530073" y="2356136"/>
            <a:ext cx="4981969" cy="40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None/>
              <a:defRPr sz="20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arla"/>
              <a:buNone/>
              <a:defRPr sz="30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arla"/>
              <a:buNone/>
              <a:defRPr sz="30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arla"/>
              <a:buNone/>
              <a:defRPr sz="30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arla"/>
              <a:buNone/>
              <a:defRPr sz="30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arla"/>
              <a:buNone/>
              <a:defRPr sz="30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arla"/>
              <a:buNone/>
              <a:defRPr sz="30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arla"/>
              <a:buNone/>
              <a:defRPr sz="30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3000"/>
              <a:buFont typeface="Karla"/>
              <a:buNone/>
              <a:defRPr sz="30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380990" indent="-380990">
              <a:buClr>
                <a:schemeClr val="dk1"/>
              </a:buClr>
              <a:buSzPts val="1100"/>
              <a:buFontTx/>
              <a:buChar char="-"/>
            </a:pP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6" name="Google Shape;77;p15">
            <a:extLst>
              <a:ext uri="{FF2B5EF4-FFF2-40B4-BE49-F238E27FC236}">
                <a16:creationId xmlns:a16="http://schemas.microsoft.com/office/drawing/2014/main" xmlns="" id="{9B24BDC9-E012-45DE-A30A-55D028293A47}"/>
              </a:ext>
            </a:extLst>
          </p:cNvPr>
          <p:cNvSpPr txBox="1">
            <a:spLocks/>
          </p:cNvSpPr>
          <p:nvPr/>
        </p:nvSpPr>
        <p:spPr>
          <a:xfrm>
            <a:off x="8134842" y="2658561"/>
            <a:ext cx="901713" cy="40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▪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endParaRPr lang="id-ID" sz="21333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7" name="Google Shape;77;p15">
            <a:extLst>
              <a:ext uri="{FF2B5EF4-FFF2-40B4-BE49-F238E27FC236}">
                <a16:creationId xmlns:a16="http://schemas.microsoft.com/office/drawing/2014/main" xmlns="" id="{807AC5A1-1B3B-4FEE-9D93-6B8AB5E581B4}"/>
              </a:ext>
            </a:extLst>
          </p:cNvPr>
          <p:cNvSpPr txBox="1">
            <a:spLocks/>
          </p:cNvSpPr>
          <p:nvPr/>
        </p:nvSpPr>
        <p:spPr>
          <a:xfrm>
            <a:off x="8702284" y="3984481"/>
            <a:ext cx="3508767" cy="26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▪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None/>
            </a:pPr>
            <a:endParaRPr lang="id-ID" sz="3200" b="1" u="sng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D4DB8A9-065C-4FC3-88ED-B35A09082F28}"/>
              </a:ext>
            </a:extLst>
          </p:cNvPr>
          <p:cNvSpPr txBox="1"/>
          <p:nvPr/>
        </p:nvSpPr>
        <p:spPr>
          <a:xfrm>
            <a:off x="3878940" y="2202561"/>
            <a:ext cx="44461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Membaca</a:t>
            </a:r>
            <a:r>
              <a:rPr lang="en-US" sz="4000" dirty="0" smtClean="0"/>
              <a:t> </a:t>
            </a:r>
            <a:r>
              <a:rPr lang="id-ID" sz="4000" dirty="0" smtClean="0"/>
              <a:t>Basmalah </a:t>
            </a:r>
            <a:r>
              <a:rPr lang="id-ID" sz="4000" dirty="0"/>
              <a:t>dan Sholawat (Doa)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400" y="3982000"/>
            <a:ext cx="6062596" cy="284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2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F791D9CF-A0CA-4BD7-ADC2-7F52C4E76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860" y="1300219"/>
            <a:ext cx="8366053" cy="2746550"/>
          </a:xfrm>
        </p:spPr>
        <p:txBody>
          <a:bodyPr/>
          <a:lstStyle/>
          <a:p>
            <a:r>
              <a:rPr lang="id-ID" sz="6000" b="1" dirty="0" smtClean="0">
                <a:latin typeface="Adobe Gothic Std B" pitchFamily="34" charset="-128"/>
                <a:ea typeface="Adobe Gothic Std B" pitchFamily="34" charset="-128"/>
              </a:rPr>
              <a:t>Tips </a:t>
            </a:r>
            <a:r>
              <a:rPr lang="en-US" sz="6000" b="1" dirty="0" smtClean="0">
                <a:latin typeface="Adobe Gothic Std B" pitchFamily="34" charset="-128"/>
                <a:ea typeface="Adobe Gothic Std B" pitchFamily="34" charset="-128"/>
              </a:rPr>
              <a:t>M</a:t>
            </a:r>
            <a:r>
              <a:rPr lang="id-ID" sz="6000" b="1" dirty="0" smtClean="0">
                <a:latin typeface="Adobe Gothic Std B" pitchFamily="34" charset="-128"/>
                <a:ea typeface="Adobe Gothic Std B" pitchFamily="34" charset="-128"/>
              </a:rPr>
              <a:t>enulis untuk</a:t>
            </a:r>
            <a:r>
              <a:rPr lang="en-US" sz="6000" b="1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d-ID" sz="6000" b="1" dirty="0" smtClean="0">
                <a:latin typeface="Adobe Gothic Std B" pitchFamily="34" charset="-128"/>
                <a:ea typeface="Adobe Gothic Std B" pitchFamily="34" charset="-128"/>
              </a:rPr>
              <a:t>Pemalas</a:t>
            </a:r>
            <a:r>
              <a:rPr lang="id-ID" sz="2400" dirty="0"/>
              <a:t/>
            </a:r>
            <a:br>
              <a:rPr lang="id-ID" sz="2400" dirty="0"/>
            </a:br>
            <a:r>
              <a:rPr lang="id-ID" sz="2400" dirty="0"/>
              <a:t> </a:t>
            </a:r>
            <a:r>
              <a:rPr lang="id-ID" dirty="0"/>
              <a:t/>
            </a:r>
            <a:br>
              <a:rPr lang="id-ID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D55F044-9EB5-4933-9FB1-794B4234A5AC}"/>
              </a:ext>
            </a:extLst>
          </p:cNvPr>
          <p:cNvSpPr txBox="1"/>
          <p:nvPr/>
        </p:nvSpPr>
        <p:spPr>
          <a:xfrm flipH="1">
            <a:off x="1857456" y="3138040"/>
            <a:ext cx="58115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Ber</a:t>
            </a:r>
            <a:r>
              <a:rPr lang="en-US" sz="2800" dirty="0" smtClean="0"/>
              <a:t>p</a:t>
            </a:r>
            <a:r>
              <a:rPr lang="id-ID" sz="2800" dirty="0" smtClean="0"/>
              <a:t>ikir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 b</a:t>
            </a:r>
            <a:r>
              <a:rPr lang="id-ID" sz="2800" dirty="0" smtClean="0"/>
              <a:t>ayi</a:t>
            </a:r>
            <a:r>
              <a:rPr lang="en-US" sz="2800" dirty="0" smtClean="0"/>
              <a:t>.</a:t>
            </a:r>
            <a:r>
              <a:rPr lang="id-ID" sz="2800" dirty="0"/>
              <a:t/>
            </a:r>
            <a:br>
              <a:rPr lang="id-ID" sz="2800" dirty="0"/>
            </a:br>
            <a:r>
              <a:rPr lang="en-US" sz="2800" dirty="0" err="1" smtClean="0"/>
              <a:t>Belajar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seni</a:t>
            </a:r>
            <a:r>
              <a:rPr lang="en-US" sz="2800" dirty="0" smtClean="0"/>
              <a:t> b</a:t>
            </a:r>
            <a:r>
              <a:rPr lang="id-ID" sz="2800" dirty="0" smtClean="0"/>
              <a:t>ela diri</a:t>
            </a:r>
            <a:r>
              <a:rPr lang="en-US" sz="2800" dirty="0" smtClean="0"/>
              <a:t>.</a:t>
            </a:r>
            <a:r>
              <a:rPr lang="id-ID" sz="2800" dirty="0"/>
              <a:t/>
            </a:r>
            <a:br>
              <a:rPr lang="id-ID" sz="2800" dirty="0"/>
            </a:br>
            <a:r>
              <a:rPr lang="en-US" sz="2800" dirty="0" err="1" smtClean="0"/>
              <a:t>Menempuh</a:t>
            </a:r>
            <a:r>
              <a:rPr lang="en-US" sz="2800" dirty="0" smtClean="0"/>
              <a:t> p</a:t>
            </a:r>
            <a:r>
              <a:rPr lang="id-ID" sz="2800" dirty="0" smtClean="0"/>
              <a:t>roses</a:t>
            </a:r>
            <a:r>
              <a:rPr lang="en-US" sz="2800" dirty="0" smtClean="0"/>
              <a:t>.</a:t>
            </a:r>
            <a:r>
              <a:rPr lang="id-ID" sz="2800" dirty="0"/>
              <a:t/>
            </a:r>
            <a:br>
              <a:rPr lang="id-ID" sz="2800" dirty="0"/>
            </a:br>
            <a:r>
              <a:rPr lang="en-US" sz="2800" dirty="0" smtClean="0"/>
              <a:t>M</a:t>
            </a:r>
            <a:r>
              <a:rPr lang="id-ID" sz="2800" dirty="0" smtClean="0"/>
              <a:t>engambil </a:t>
            </a:r>
            <a:r>
              <a:rPr lang="en-US" sz="2800" dirty="0"/>
              <a:t>k</a:t>
            </a:r>
            <a:r>
              <a:rPr lang="id-ID" sz="2800" dirty="0" smtClean="0"/>
              <a:t>eputusan</a:t>
            </a:r>
            <a:r>
              <a:rPr lang="en-US" sz="2800" dirty="0" smtClean="0"/>
              <a:t>.</a:t>
            </a:r>
            <a:r>
              <a:rPr lang="id-ID" sz="2800" dirty="0"/>
              <a:t/>
            </a:r>
            <a:br>
              <a:rPr lang="id-ID" sz="2800" dirty="0"/>
            </a:br>
            <a:r>
              <a:rPr lang="id-ID" sz="2800" dirty="0"/>
              <a:t>Copy the </a:t>
            </a:r>
            <a:r>
              <a:rPr lang="en-US" sz="2800" dirty="0" smtClean="0"/>
              <a:t>m</a:t>
            </a:r>
            <a:r>
              <a:rPr lang="id-ID" sz="2800" dirty="0" smtClean="0"/>
              <a:t>aster</a:t>
            </a:r>
            <a:r>
              <a:rPr lang="en-US" sz="2800" dirty="0" smtClean="0"/>
              <a:t> (</a:t>
            </a:r>
            <a:r>
              <a:rPr lang="en-US" sz="2800" dirty="0" err="1" smtClean="0"/>
              <a:t>meniru</a:t>
            </a:r>
            <a:r>
              <a:rPr lang="en-US" sz="2800" dirty="0" smtClean="0"/>
              <a:t>).</a:t>
            </a:r>
            <a:r>
              <a:rPr lang="id-ID" sz="2800" dirty="0"/>
              <a:t/>
            </a:r>
            <a:br>
              <a:rPr lang="id-ID" sz="2800" dirty="0"/>
            </a:br>
            <a:r>
              <a:rPr lang="id-ID" sz="2800" dirty="0"/>
              <a:t>Kapan </a:t>
            </a:r>
            <a:r>
              <a:rPr lang="en-US" sz="2800" dirty="0" err="1" smtClean="0"/>
              <a:t>memulainya</a:t>
            </a:r>
            <a:r>
              <a:rPr lang="en-US" sz="2800" dirty="0" smtClean="0"/>
              <a:t>? </a:t>
            </a:r>
            <a:r>
              <a:rPr lang="en-US" sz="2800" dirty="0" err="1" smtClean="0"/>
              <a:t>Sekarang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d</a:t>
            </a:r>
            <a:r>
              <a:rPr lang="id-ID" sz="2800" dirty="0" smtClean="0"/>
              <a:t>i</a:t>
            </a:r>
            <a:r>
              <a:rPr lang="en-US" sz="2800" dirty="0" smtClean="0"/>
              <a:t> </a:t>
            </a:r>
            <a:r>
              <a:rPr lang="id-ID" sz="2800" dirty="0" smtClean="0"/>
              <a:t>mana</a:t>
            </a:r>
            <a:r>
              <a:rPr lang="en-US" sz="2800" dirty="0" smtClean="0"/>
              <a:t>? Di mana pun </a:t>
            </a:r>
            <a:r>
              <a:rPr lang="en-US" sz="2800" dirty="0" err="1" smtClean="0"/>
              <a:t>Anda</a:t>
            </a:r>
            <a:r>
              <a:rPr lang="en-US" sz="2800" dirty="0" smtClean="0"/>
              <a:t> </a:t>
            </a:r>
            <a:r>
              <a:rPr lang="en-US" sz="2800" dirty="0" err="1" smtClean="0"/>
              <a:t>berada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E3603E2D-F73F-4989-8650-8308AE9C2952}"/>
              </a:ext>
            </a:extLst>
          </p:cNvPr>
          <p:cNvSpPr/>
          <p:nvPr/>
        </p:nvSpPr>
        <p:spPr>
          <a:xfrm>
            <a:off x="1546907" y="3269803"/>
            <a:ext cx="310551" cy="232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99BC3450-BF0B-445C-BCBD-6D192894A0B0}"/>
              </a:ext>
            </a:extLst>
          </p:cNvPr>
          <p:cNvSpPr/>
          <p:nvPr/>
        </p:nvSpPr>
        <p:spPr>
          <a:xfrm>
            <a:off x="1546906" y="3725416"/>
            <a:ext cx="310551" cy="232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B22C9376-F829-464E-AF5F-DADC282E1BFC}"/>
              </a:ext>
            </a:extLst>
          </p:cNvPr>
          <p:cNvSpPr/>
          <p:nvPr/>
        </p:nvSpPr>
        <p:spPr>
          <a:xfrm>
            <a:off x="1546906" y="4148259"/>
            <a:ext cx="310551" cy="232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46CE75DF-1BF2-4D46-A023-98102BD38893}"/>
              </a:ext>
            </a:extLst>
          </p:cNvPr>
          <p:cNvSpPr/>
          <p:nvPr/>
        </p:nvSpPr>
        <p:spPr>
          <a:xfrm>
            <a:off x="1546906" y="4583290"/>
            <a:ext cx="310551" cy="232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9D64972-0690-4097-B1E9-91EEF089D8F5}"/>
              </a:ext>
            </a:extLst>
          </p:cNvPr>
          <p:cNvSpPr/>
          <p:nvPr/>
        </p:nvSpPr>
        <p:spPr>
          <a:xfrm>
            <a:off x="1546906" y="5047636"/>
            <a:ext cx="310551" cy="232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5E80AE98-A0B9-4422-8AE5-E270611B43FE}"/>
              </a:ext>
            </a:extLst>
          </p:cNvPr>
          <p:cNvSpPr/>
          <p:nvPr/>
        </p:nvSpPr>
        <p:spPr>
          <a:xfrm>
            <a:off x="1546906" y="5431666"/>
            <a:ext cx="310551" cy="232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913" y="2402718"/>
            <a:ext cx="2487612" cy="443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0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995" y="1583475"/>
            <a:ext cx="52914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altLang="en-US" sz="7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dobe Gothic Std B" pitchFamily="34" charset="-128"/>
                <a:ea typeface="Adobe Gothic Std B" pitchFamily="34" charset="-128"/>
                <a:cs typeface="Arial" charset="0"/>
                <a:sym typeface="Arial" charset="0"/>
              </a:rPr>
              <a:t>Seperti seni bela diri</a:t>
            </a:r>
            <a:endParaRPr lang="en-US" sz="7200" b="1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60192" y="1583475"/>
            <a:ext cx="44992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altLang="en-US" sz="2000" dirty="0" smtClean="0">
                <a:latin typeface="Arial" charset="0"/>
                <a:cs typeface="Arial" charset="0"/>
                <a:sym typeface="Arial" charset="0"/>
              </a:rPr>
              <a:t>	Anda </a:t>
            </a:r>
            <a:r>
              <a:rPr lang="id-ID" altLang="en-US" sz="2000" dirty="0">
                <a:latin typeface="Arial" charset="0"/>
                <a:cs typeface="Arial" charset="0"/>
                <a:sym typeface="Arial" charset="0"/>
              </a:rPr>
              <a:t>boleh nonton film silat dan kungfu sepanjang hidup </a:t>
            </a:r>
            <a:r>
              <a:rPr lang="en-US" altLang="en-US" sz="2000" dirty="0">
                <a:latin typeface="Arial" charset="0"/>
                <a:cs typeface="Arial" charset="0"/>
                <a:sym typeface="Arial" charset="0"/>
              </a:rPr>
              <a:t>A</a:t>
            </a:r>
            <a:r>
              <a:rPr lang="id-ID" altLang="en-US" sz="2000" dirty="0">
                <a:latin typeface="Arial" charset="0"/>
                <a:cs typeface="Arial" charset="0"/>
                <a:sym typeface="Arial" charset="0"/>
              </a:rPr>
              <a:t>nda, tapi jika </a:t>
            </a:r>
            <a:r>
              <a:rPr lang="en-US" altLang="en-US" sz="2000" dirty="0">
                <a:latin typeface="Arial" charset="0"/>
                <a:cs typeface="Arial" charset="0"/>
                <a:sym typeface="Arial" charset="0"/>
              </a:rPr>
              <a:t>A</a:t>
            </a:r>
            <a:r>
              <a:rPr lang="id-ID" altLang="en-US" sz="2000" dirty="0">
                <a:latin typeface="Arial" charset="0"/>
                <a:cs typeface="Arial" charset="0"/>
                <a:sym typeface="Arial" charset="0"/>
              </a:rPr>
              <a:t>nda tidak istiqamah berlatih </a:t>
            </a:r>
            <a:r>
              <a:rPr lang="en-US" altLang="en-US" sz="2000" dirty="0">
                <a:latin typeface="Arial" charset="0"/>
                <a:cs typeface="Arial" charset="0"/>
                <a:sym typeface="Arial" charset="0"/>
              </a:rPr>
              <a:t>A</a:t>
            </a:r>
            <a:r>
              <a:rPr lang="id-ID" altLang="en-US" sz="2000" dirty="0">
                <a:latin typeface="Arial" charset="0"/>
                <a:cs typeface="Arial" charset="0"/>
                <a:sym typeface="Arial" charset="0"/>
              </a:rPr>
              <a:t>nda tidak akan pernah bisa. Jika Anda lebih kaya dari </a:t>
            </a:r>
            <a:r>
              <a:rPr lang="id-ID" altLang="en-US" sz="2000" b="1" dirty="0">
                <a:latin typeface="Arial" charset="0"/>
                <a:cs typeface="Arial" charset="0"/>
                <a:sym typeface="Arial" charset="0"/>
              </a:rPr>
              <a:t>Nabi Sulaiman AS</a:t>
            </a:r>
            <a:r>
              <a:rPr lang="en-US" altLang="en-US" sz="2000" dirty="0">
                <a:latin typeface="Arial" charset="0"/>
                <a:cs typeface="Arial" charset="0"/>
                <a:sym typeface="Arial" charset="0"/>
              </a:rPr>
              <a:t>, </a:t>
            </a:r>
            <a:r>
              <a:rPr lang="en-US" altLang="en-US" sz="2000" dirty="0" err="1">
                <a:latin typeface="Arial" charset="0"/>
                <a:cs typeface="Arial" charset="0"/>
                <a:sym typeface="Arial" charset="0"/>
              </a:rPr>
              <a:t>Anda</a:t>
            </a:r>
            <a:r>
              <a:rPr lang="en-US" altLang="en-US" sz="2000" dirty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sz="2000" dirty="0" err="1">
                <a:latin typeface="Arial" charset="0"/>
                <a:cs typeface="Arial" charset="0"/>
                <a:sym typeface="Arial" charset="0"/>
              </a:rPr>
              <a:t>bisa</a:t>
            </a:r>
            <a:r>
              <a:rPr lang="en-US" altLang="en-US" sz="2000" dirty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sz="2000" dirty="0" err="1">
                <a:latin typeface="Arial" charset="0"/>
                <a:cs typeface="Arial" charset="0"/>
                <a:sym typeface="Arial" charset="0"/>
              </a:rPr>
              <a:t>membeli</a:t>
            </a:r>
            <a:r>
              <a:rPr lang="en-US" altLang="en-US" sz="2000" dirty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sz="2000" dirty="0" err="1">
                <a:latin typeface="Arial" charset="0"/>
                <a:cs typeface="Arial" charset="0"/>
                <a:sym typeface="Arial" charset="0"/>
              </a:rPr>
              <a:t>apapun</a:t>
            </a:r>
            <a:r>
              <a:rPr lang="en-US" altLang="en-US" sz="2000" dirty="0">
                <a:latin typeface="Arial" charset="0"/>
                <a:cs typeface="Arial" charset="0"/>
                <a:sym typeface="Arial" charset="0"/>
              </a:rPr>
              <a:t>, </a:t>
            </a:r>
            <a:r>
              <a:rPr lang="en-US" altLang="en-US" sz="2000" dirty="0" err="1">
                <a:latin typeface="Arial" charset="0"/>
                <a:cs typeface="Arial" charset="0"/>
                <a:sym typeface="Arial" charset="0"/>
              </a:rPr>
              <a:t>tapi</a:t>
            </a:r>
            <a:r>
              <a:rPr lang="en-US" altLang="en-US" sz="2000" dirty="0">
                <a:latin typeface="Arial" charset="0"/>
                <a:cs typeface="Arial" charset="0"/>
                <a:sym typeface="Arial" charset="0"/>
              </a:rPr>
              <a:t> A</a:t>
            </a:r>
            <a:r>
              <a:rPr lang="id-ID" altLang="en-US" sz="2000" dirty="0">
                <a:latin typeface="Arial" charset="0"/>
                <a:cs typeface="Arial" charset="0"/>
                <a:sym typeface="Arial" charset="0"/>
              </a:rPr>
              <a:t>nda tidak akan pernah bisa membeli sebuah </a:t>
            </a:r>
            <a:r>
              <a:rPr lang="id-ID" altLang="en-US" sz="2000" b="1" dirty="0">
                <a:latin typeface="Arial" charset="0"/>
                <a:cs typeface="Arial" charset="0"/>
                <a:sym typeface="Arial" charset="0"/>
              </a:rPr>
              <a:t>proses</a:t>
            </a:r>
            <a:r>
              <a:rPr lang="id-ID" altLang="en-US" sz="2000" dirty="0">
                <a:latin typeface="Arial" charset="0"/>
                <a:cs typeface="Arial" charset="0"/>
                <a:sym typeface="Arial" charset="0"/>
              </a:rPr>
              <a:t> dan kebahagiaan.</a:t>
            </a:r>
            <a:endParaRPr lang="en-US" altLang="en-US" sz="20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155140" y="1692322"/>
            <a:ext cx="0" cy="49404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309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8585" y="3319833"/>
            <a:ext cx="8179017" cy="1546400"/>
          </a:xfrm>
        </p:spPr>
        <p:txBody>
          <a:bodyPr/>
          <a:lstStyle/>
          <a:p>
            <a:pPr algn="ctr"/>
            <a:r>
              <a:rPr lang="en-US" sz="3000" i="1" dirty="0">
                <a:latin typeface="Karla" panose="020B0604020202020204" charset="0"/>
              </a:rPr>
              <a:t>“</a:t>
            </a:r>
            <a:r>
              <a:rPr lang="en-US" sz="3000" i="1" dirty="0" err="1">
                <a:latin typeface="Karla" panose="020B0604020202020204" charset="0"/>
              </a:rPr>
              <a:t>Kepakaran</a:t>
            </a:r>
            <a:r>
              <a:rPr lang="en-US" sz="3000" i="1" dirty="0">
                <a:latin typeface="Karla" panose="020B0604020202020204" charset="0"/>
              </a:rPr>
              <a:t> </a:t>
            </a:r>
            <a:r>
              <a:rPr lang="en-US" sz="3000" i="1" dirty="0" err="1">
                <a:latin typeface="Karla" panose="020B0604020202020204" charset="0"/>
              </a:rPr>
              <a:t>dapat</a:t>
            </a:r>
            <a:r>
              <a:rPr lang="en-US" sz="3000" i="1" dirty="0">
                <a:latin typeface="Karla" panose="020B0604020202020204" charset="0"/>
              </a:rPr>
              <a:t> </a:t>
            </a:r>
            <a:r>
              <a:rPr lang="en-US" sz="3000" i="1" dirty="0" err="1">
                <a:latin typeface="Karla" panose="020B0604020202020204" charset="0"/>
              </a:rPr>
              <a:t>dimulai</a:t>
            </a:r>
            <a:r>
              <a:rPr lang="en-US" sz="3000" i="1" dirty="0">
                <a:latin typeface="Karla" panose="020B0604020202020204" charset="0"/>
              </a:rPr>
              <a:t> </a:t>
            </a:r>
            <a:r>
              <a:rPr lang="en-US" sz="3000" i="1" dirty="0" err="1">
                <a:latin typeface="Karla" panose="020B0604020202020204" charset="0"/>
              </a:rPr>
              <a:t>dengan</a:t>
            </a:r>
            <a:r>
              <a:rPr lang="en-US" sz="3000" i="1" dirty="0">
                <a:latin typeface="Karla" panose="020B0604020202020204" charset="0"/>
              </a:rPr>
              <a:t> </a:t>
            </a:r>
            <a:r>
              <a:rPr lang="en-US" sz="3000" i="1" dirty="0" err="1">
                <a:latin typeface="Karla" panose="020B0604020202020204" charset="0"/>
              </a:rPr>
              <a:t>habituasi</a:t>
            </a:r>
            <a:r>
              <a:rPr lang="en-US" sz="3000" i="1" dirty="0">
                <a:latin typeface="Karla" panose="020B0604020202020204" charset="0"/>
              </a:rPr>
              <a:t> </a:t>
            </a:r>
            <a:r>
              <a:rPr lang="en-US" sz="3000" i="1" dirty="0" err="1">
                <a:latin typeface="Karla" panose="020B0604020202020204" charset="0"/>
              </a:rPr>
              <a:t>kurang</a:t>
            </a:r>
            <a:r>
              <a:rPr lang="en-US" sz="3000" i="1" dirty="0">
                <a:latin typeface="Karla" panose="020B0604020202020204" charset="0"/>
              </a:rPr>
              <a:t> </a:t>
            </a:r>
            <a:r>
              <a:rPr lang="en-US" sz="3000" i="1" dirty="0" err="1">
                <a:latin typeface="Karla" panose="020B0604020202020204" charset="0"/>
              </a:rPr>
              <a:t>lebih</a:t>
            </a:r>
            <a:r>
              <a:rPr lang="en-US" sz="3000" i="1" dirty="0">
                <a:latin typeface="Karla" panose="020B0604020202020204" charset="0"/>
              </a:rPr>
              <a:t>  5.000 – 10.000 jam”</a:t>
            </a:r>
            <a:r>
              <a:rPr lang="id-ID" sz="3000" i="1" dirty="0">
                <a:latin typeface="Karla" panose="020B0604020202020204" charset="0"/>
              </a:rPr>
              <a:t/>
            </a:r>
            <a:br>
              <a:rPr lang="id-ID" sz="3000" i="1" dirty="0">
                <a:latin typeface="Karla" panose="020B0604020202020204" charset="0"/>
              </a:rPr>
            </a:br>
            <a:endParaRPr lang="en-US" sz="3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6612" y="2610213"/>
            <a:ext cx="1274127" cy="1035664"/>
          </a:xfrm>
        </p:spPr>
        <p:txBody>
          <a:bodyPr/>
          <a:lstStyle/>
          <a:p>
            <a:r>
              <a:rPr lang="id-ID" sz="15000" dirty="0" smtClean="0"/>
              <a:t>“</a:t>
            </a:r>
            <a:endParaRPr lang="en-US" sz="15000" dirty="0"/>
          </a:p>
        </p:txBody>
      </p:sp>
      <p:sp>
        <p:nvSpPr>
          <p:cNvPr id="4" name="Rectangle 3"/>
          <p:cNvSpPr/>
          <p:nvPr/>
        </p:nvSpPr>
        <p:spPr>
          <a:xfrm>
            <a:off x="5960924" y="1214899"/>
            <a:ext cx="7959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rPr>
              <a:t>Menjadi</a:t>
            </a:r>
            <a:r>
              <a:rPr lang="en-US" sz="6000" dirty="0"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rPr>
              <a:t> </a:t>
            </a:r>
            <a:r>
              <a:rPr lang="en-US" sz="6000" dirty="0" err="1"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rPr>
              <a:t>Penulis</a:t>
            </a:r>
            <a:r>
              <a:rPr lang="en-US" sz="6000" dirty="0"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rPr>
              <a:t> </a:t>
            </a:r>
          </a:p>
          <a:p>
            <a:r>
              <a:rPr lang="en-US" sz="6000" dirty="0" err="1"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rPr>
              <a:t>Hebat</a:t>
            </a:r>
            <a:r>
              <a:rPr lang="en-US" sz="6000" dirty="0"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rPr>
              <a:t>?</a:t>
            </a:r>
            <a:endParaRPr lang="en-US" sz="6000" dirty="0">
              <a:latin typeface="Encode Sans Semi Condensed SemiBold"/>
              <a:ea typeface="Encode Sans Semi Condensed SemiBold"/>
              <a:cs typeface="Encode Sans Semi Condensed SemiBold"/>
              <a:sym typeface="Encode Sans Semi Condense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002288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416</Words>
  <Application>Microsoft Office PowerPoint</Application>
  <PresentationFormat>Custom</PresentationFormat>
  <Paragraphs>105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Apa itu  Menulis?</vt:lpstr>
      <vt:lpstr>PowerPoint Presentation</vt:lpstr>
      <vt:lpstr>Pembiasaan  Kepakaran butuh 5.000-10.000 jam</vt:lpstr>
      <vt:lpstr>Apa Persiapan Menulis? </vt:lpstr>
      <vt:lpstr>Tips Menulis untuk Pemalas   </vt:lpstr>
      <vt:lpstr>PowerPoint Presentation</vt:lpstr>
      <vt:lpstr>“Kepakaran dapat dimulai dengan habituasi kurang lebih  5.000 – 10.000 jam” </vt:lpstr>
      <vt:lpstr>|</vt:lpstr>
      <vt:lpstr>PowerPoint Presentation</vt:lpstr>
      <vt:lpstr>PowerPoint Presentation</vt:lpstr>
      <vt:lpstr>Setelah Menulis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Pelatihan Menulis</dc:title>
  <dc:creator>nico vk</dc:creator>
  <cp:lastModifiedBy>ismail - [2010]</cp:lastModifiedBy>
  <cp:revision>30</cp:revision>
  <dcterms:created xsi:type="dcterms:W3CDTF">2021-01-13T03:21:34Z</dcterms:created>
  <dcterms:modified xsi:type="dcterms:W3CDTF">2021-02-12T14:13:24Z</dcterms:modified>
</cp:coreProperties>
</file>